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3"/>
  </p:handoutMasterIdLst>
  <p:sldIdLst>
    <p:sldId id="265" r:id="rId2"/>
    <p:sldId id="270" r:id="rId3"/>
    <p:sldId id="266" r:id="rId4"/>
    <p:sldId id="269" r:id="rId5"/>
    <p:sldId id="257" r:id="rId6"/>
    <p:sldId id="258" r:id="rId7"/>
    <p:sldId id="262" r:id="rId8"/>
    <p:sldId id="259" r:id="rId9"/>
    <p:sldId id="260" r:id="rId10"/>
    <p:sldId id="264" r:id="rId11"/>
    <p:sldId id="271" r:id="rId12"/>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E2EC"/>
    <a:srgbClr val="CCFF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notesViewPr>
    <p:cSldViewPr snapToGrid="0">
      <p:cViewPr varScale="1">
        <p:scale>
          <a:sx n="58" d="100"/>
          <a:sy n="58" d="100"/>
        </p:scale>
        <p:origin x="3326"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1C1DD9-D60D-4DAD-BBB6-A3B8440C0D2A}"/>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9B0F633-841F-4420-9FF7-D3DA9929DE77}"/>
              </a:ext>
            </a:extLst>
          </p:cNvPr>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84279557-D911-4438-9A7F-300809F71E75}" type="datetimeFigureOut">
              <a:rPr lang="en-GB" smtClean="0"/>
              <a:t>05/03/2026</a:t>
            </a:fld>
            <a:endParaRPr lang="en-GB"/>
          </a:p>
        </p:txBody>
      </p:sp>
      <p:sp>
        <p:nvSpPr>
          <p:cNvPr id="4" name="Footer Placeholder 3">
            <a:extLst>
              <a:ext uri="{FF2B5EF4-FFF2-40B4-BE49-F238E27FC236}">
                <a16:creationId xmlns:a16="http://schemas.microsoft.com/office/drawing/2014/main" id="{C3909E04-E1D6-4E2D-B746-95010E1B5473}"/>
              </a:ext>
            </a:extLst>
          </p:cNvPr>
          <p:cNvSpPr>
            <a:spLocks noGrp="1"/>
          </p:cNvSpPr>
          <p:nvPr>
            <p:ph type="ftr" sz="quarter" idx="2"/>
          </p:nvPr>
        </p:nvSpPr>
        <p:spPr>
          <a:xfrm>
            <a:off x="0" y="9445625"/>
            <a:ext cx="2949575"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658A333-6723-4631-A8E1-BF6847686677}"/>
              </a:ext>
            </a:extLst>
          </p:cNvPr>
          <p:cNvSpPr>
            <a:spLocks noGrp="1"/>
          </p:cNvSpPr>
          <p:nvPr>
            <p:ph type="sldNum" sz="quarter" idx="3"/>
          </p:nvPr>
        </p:nvSpPr>
        <p:spPr>
          <a:xfrm>
            <a:off x="3854450" y="9445625"/>
            <a:ext cx="2949575" cy="498475"/>
          </a:xfrm>
          <a:prstGeom prst="rect">
            <a:avLst/>
          </a:prstGeom>
        </p:spPr>
        <p:txBody>
          <a:bodyPr vert="horz" lIns="91440" tIns="45720" rIns="91440" bIns="45720" rtlCol="0" anchor="b"/>
          <a:lstStyle>
            <a:lvl1pPr algn="r">
              <a:defRPr sz="1200"/>
            </a:lvl1pPr>
          </a:lstStyle>
          <a:p>
            <a:fld id="{D550BDE9-06CD-4AD2-84A9-C8533080AD56}" type="slidenum">
              <a:rPr lang="en-GB" smtClean="0"/>
              <a:t>‹#›</a:t>
            </a:fld>
            <a:endParaRPr lang="en-GB"/>
          </a:p>
        </p:txBody>
      </p:sp>
    </p:spTree>
    <p:extLst>
      <p:ext uri="{BB962C8B-B14F-4D97-AF65-F5344CB8AC3E}">
        <p14:creationId xmlns:p14="http://schemas.microsoft.com/office/powerpoint/2010/main" val="322223243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C15C374-1465-4D3B-AB49-9A38BCA97A33}" type="datetimeFigureOut">
              <a:rPr lang="en-GB" smtClean="0"/>
              <a:t>05/03/2026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EB1EF0-724B-4857-9B04-4B3A252A4DDE}" type="slidenum">
              <a:rPr lang="en-GB" smtClean="0"/>
              <a:t>‹#›</a:t>
            </a:fld>
            <a:endParaRPr lang="en-GB"/>
          </a:p>
        </p:txBody>
      </p:sp>
    </p:spTree>
    <p:extLst>
      <p:ext uri="{BB962C8B-B14F-4D97-AF65-F5344CB8AC3E}">
        <p14:creationId xmlns:p14="http://schemas.microsoft.com/office/powerpoint/2010/main" val="3253191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15C374-1465-4D3B-AB49-9A38BCA97A33}" type="datetimeFigureOut">
              <a:rPr lang="en-GB" smtClean="0"/>
              <a:t>05/03/2026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EB1EF0-724B-4857-9B04-4B3A252A4DDE}" type="slidenum">
              <a:rPr lang="en-GB" smtClean="0"/>
              <a:t>‹#›</a:t>
            </a:fld>
            <a:endParaRPr lang="en-GB"/>
          </a:p>
        </p:txBody>
      </p:sp>
    </p:spTree>
    <p:extLst>
      <p:ext uri="{BB962C8B-B14F-4D97-AF65-F5344CB8AC3E}">
        <p14:creationId xmlns:p14="http://schemas.microsoft.com/office/powerpoint/2010/main" val="3630541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15C374-1465-4D3B-AB49-9A38BCA97A33}" type="datetimeFigureOut">
              <a:rPr lang="en-GB" smtClean="0"/>
              <a:t>05/03/2026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EB1EF0-724B-4857-9B04-4B3A252A4DDE}" type="slidenum">
              <a:rPr lang="en-GB" smtClean="0"/>
              <a:t>‹#›</a:t>
            </a:fld>
            <a:endParaRPr lang="en-GB"/>
          </a:p>
        </p:txBody>
      </p:sp>
    </p:spTree>
    <p:extLst>
      <p:ext uri="{BB962C8B-B14F-4D97-AF65-F5344CB8AC3E}">
        <p14:creationId xmlns:p14="http://schemas.microsoft.com/office/powerpoint/2010/main" val="1700555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15C374-1465-4D3B-AB49-9A38BCA97A33}" type="datetimeFigureOut">
              <a:rPr lang="en-GB" smtClean="0"/>
              <a:t>05/03/2026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EB1EF0-724B-4857-9B04-4B3A252A4DDE}" type="slidenum">
              <a:rPr lang="en-GB" smtClean="0"/>
              <a:t>‹#›</a:t>
            </a:fld>
            <a:endParaRPr lang="en-GB"/>
          </a:p>
        </p:txBody>
      </p:sp>
    </p:spTree>
    <p:extLst>
      <p:ext uri="{BB962C8B-B14F-4D97-AF65-F5344CB8AC3E}">
        <p14:creationId xmlns:p14="http://schemas.microsoft.com/office/powerpoint/2010/main" val="18746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5C374-1465-4D3B-AB49-9A38BCA97A33}" type="datetimeFigureOut">
              <a:rPr lang="en-GB" smtClean="0"/>
              <a:t>05/03/2026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EB1EF0-724B-4857-9B04-4B3A252A4DDE}" type="slidenum">
              <a:rPr lang="en-GB" smtClean="0"/>
              <a:t>‹#›</a:t>
            </a:fld>
            <a:endParaRPr lang="en-GB"/>
          </a:p>
        </p:txBody>
      </p:sp>
    </p:spTree>
    <p:extLst>
      <p:ext uri="{BB962C8B-B14F-4D97-AF65-F5344CB8AC3E}">
        <p14:creationId xmlns:p14="http://schemas.microsoft.com/office/powerpoint/2010/main" val="455788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C15C374-1465-4D3B-AB49-9A38BCA97A33}" type="datetimeFigureOut">
              <a:rPr lang="en-GB" smtClean="0"/>
              <a:t>05/03/2026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EB1EF0-724B-4857-9B04-4B3A252A4DDE}" type="slidenum">
              <a:rPr lang="en-GB" smtClean="0"/>
              <a:t>‹#›</a:t>
            </a:fld>
            <a:endParaRPr lang="en-GB"/>
          </a:p>
        </p:txBody>
      </p:sp>
    </p:spTree>
    <p:extLst>
      <p:ext uri="{BB962C8B-B14F-4D97-AF65-F5344CB8AC3E}">
        <p14:creationId xmlns:p14="http://schemas.microsoft.com/office/powerpoint/2010/main" val="1865012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C15C374-1465-4D3B-AB49-9A38BCA97A33}" type="datetimeFigureOut">
              <a:rPr lang="en-GB" smtClean="0"/>
              <a:t>05/03/2026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BEB1EF0-724B-4857-9B04-4B3A252A4DDE}" type="slidenum">
              <a:rPr lang="en-GB" smtClean="0"/>
              <a:t>‹#›</a:t>
            </a:fld>
            <a:endParaRPr lang="en-GB"/>
          </a:p>
        </p:txBody>
      </p:sp>
    </p:spTree>
    <p:extLst>
      <p:ext uri="{BB962C8B-B14F-4D97-AF65-F5344CB8AC3E}">
        <p14:creationId xmlns:p14="http://schemas.microsoft.com/office/powerpoint/2010/main" val="3470710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C15C374-1465-4D3B-AB49-9A38BCA97A33}" type="datetimeFigureOut">
              <a:rPr lang="en-GB" smtClean="0"/>
              <a:t>05/03/2026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BEB1EF0-724B-4857-9B04-4B3A252A4DDE}" type="slidenum">
              <a:rPr lang="en-GB" smtClean="0"/>
              <a:t>‹#›</a:t>
            </a:fld>
            <a:endParaRPr lang="en-GB"/>
          </a:p>
        </p:txBody>
      </p:sp>
    </p:spTree>
    <p:extLst>
      <p:ext uri="{BB962C8B-B14F-4D97-AF65-F5344CB8AC3E}">
        <p14:creationId xmlns:p14="http://schemas.microsoft.com/office/powerpoint/2010/main" val="2343153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15C374-1465-4D3B-AB49-9A38BCA97A33}" type="datetimeFigureOut">
              <a:rPr lang="en-GB" smtClean="0"/>
              <a:t>05/03/2026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BEB1EF0-724B-4857-9B04-4B3A252A4DDE}" type="slidenum">
              <a:rPr lang="en-GB" smtClean="0"/>
              <a:t>‹#›</a:t>
            </a:fld>
            <a:endParaRPr lang="en-GB"/>
          </a:p>
        </p:txBody>
      </p:sp>
    </p:spTree>
    <p:extLst>
      <p:ext uri="{BB962C8B-B14F-4D97-AF65-F5344CB8AC3E}">
        <p14:creationId xmlns:p14="http://schemas.microsoft.com/office/powerpoint/2010/main" val="2884908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15C374-1465-4D3B-AB49-9A38BCA97A33}" type="datetimeFigureOut">
              <a:rPr lang="en-GB" smtClean="0"/>
              <a:t>05/03/2026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EB1EF0-724B-4857-9B04-4B3A252A4DDE}" type="slidenum">
              <a:rPr lang="en-GB" smtClean="0"/>
              <a:t>‹#›</a:t>
            </a:fld>
            <a:endParaRPr lang="en-GB"/>
          </a:p>
        </p:txBody>
      </p:sp>
    </p:spTree>
    <p:extLst>
      <p:ext uri="{BB962C8B-B14F-4D97-AF65-F5344CB8AC3E}">
        <p14:creationId xmlns:p14="http://schemas.microsoft.com/office/powerpoint/2010/main" val="3413159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15C374-1465-4D3B-AB49-9A38BCA97A33}" type="datetimeFigureOut">
              <a:rPr lang="en-GB" smtClean="0"/>
              <a:t>05/03/2026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EB1EF0-724B-4857-9B04-4B3A252A4DDE}" type="slidenum">
              <a:rPr lang="en-GB" smtClean="0"/>
              <a:t>‹#›</a:t>
            </a:fld>
            <a:endParaRPr lang="en-GB"/>
          </a:p>
        </p:txBody>
      </p:sp>
    </p:spTree>
    <p:extLst>
      <p:ext uri="{BB962C8B-B14F-4D97-AF65-F5344CB8AC3E}">
        <p14:creationId xmlns:p14="http://schemas.microsoft.com/office/powerpoint/2010/main" val="552205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E2E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15C374-1465-4D3B-AB49-9A38BCA97A33}" type="datetimeFigureOut">
              <a:rPr lang="en-GB" smtClean="0"/>
              <a:t>05/03/2026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B1EF0-724B-4857-9B04-4B3A252A4DDE}" type="slidenum">
              <a:rPr lang="en-GB" smtClean="0"/>
              <a:t>‹#›</a:t>
            </a:fld>
            <a:endParaRPr lang="en-GB"/>
          </a:p>
        </p:txBody>
      </p:sp>
    </p:spTree>
    <p:extLst>
      <p:ext uri="{BB962C8B-B14F-4D97-AF65-F5344CB8AC3E}">
        <p14:creationId xmlns:p14="http://schemas.microsoft.com/office/powerpoint/2010/main" val="1462509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E2E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atin typeface="Century Gothic" panose="020B0502020202020204" pitchFamily="34" charset="0"/>
              </a:rPr>
              <a:t>Art GCSE Exam Support Pack</a:t>
            </a:r>
          </a:p>
        </p:txBody>
      </p:sp>
      <p:sp>
        <p:nvSpPr>
          <p:cNvPr id="3" name="Content Placeholder 2"/>
          <p:cNvSpPr>
            <a:spLocks noGrp="1"/>
          </p:cNvSpPr>
          <p:nvPr>
            <p:ph idx="1"/>
          </p:nvPr>
        </p:nvSpPr>
        <p:spPr>
          <a:xfrm>
            <a:off x="838201" y="1383957"/>
            <a:ext cx="6456582" cy="1816443"/>
          </a:xfrm>
          <a:solidFill>
            <a:schemeClr val="accent1">
              <a:lumMod val="40000"/>
              <a:lumOff val="60000"/>
            </a:schemeClr>
          </a:solidFill>
        </p:spPr>
        <p:txBody>
          <a:bodyPr>
            <a:normAutofit/>
          </a:bodyPr>
          <a:lstStyle/>
          <a:p>
            <a:r>
              <a:rPr lang="en-GB" b="1" dirty="0">
                <a:latin typeface="Century Gothic" panose="020B0502020202020204" pitchFamily="34" charset="0"/>
              </a:rPr>
              <a:t>Name:</a:t>
            </a:r>
          </a:p>
          <a:p>
            <a:r>
              <a:rPr lang="en-GB" b="1" dirty="0">
                <a:latin typeface="Century Gothic" panose="020B0502020202020204" pitchFamily="34" charset="0"/>
              </a:rPr>
              <a:t>Target Grade:</a:t>
            </a:r>
          </a:p>
          <a:p>
            <a:r>
              <a:rPr lang="en-GB" b="1" dirty="0">
                <a:latin typeface="Century Gothic" panose="020B0502020202020204" pitchFamily="34" charset="0"/>
              </a:rPr>
              <a:t>Exam Question number:</a:t>
            </a:r>
          </a:p>
        </p:txBody>
      </p:sp>
      <p:sp>
        <p:nvSpPr>
          <p:cNvPr id="4" name="Rectangle 3"/>
          <p:cNvSpPr/>
          <p:nvPr/>
        </p:nvSpPr>
        <p:spPr>
          <a:xfrm>
            <a:off x="7451387" y="1383957"/>
            <a:ext cx="4640094" cy="489434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r>
              <a:rPr lang="en-GB" b="1" dirty="0">
                <a:solidFill>
                  <a:schemeClr val="tx1"/>
                </a:solidFill>
                <a:latin typeface="Century Gothic" panose="020B0502020202020204" pitchFamily="34" charset="0"/>
              </a:rPr>
              <a:t>Useful Sources of Support</a:t>
            </a:r>
          </a:p>
          <a:p>
            <a:endParaRPr lang="en-GB" dirty="0">
              <a:solidFill>
                <a:schemeClr val="tx1"/>
              </a:solidFill>
              <a:latin typeface="Century Gothic" panose="020B0502020202020204" pitchFamily="34" charset="0"/>
            </a:endParaRPr>
          </a:p>
          <a:p>
            <a:pPr marL="285750" indent="-285750">
              <a:buFont typeface="Arial" panose="020B0604020202020204" pitchFamily="34" charset="0"/>
              <a:buChar char="•"/>
            </a:pPr>
            <a:r>
              <a:rPr lang="en-GB" dirty="0">
                <a:solidFill>
                  <a:schemeClr val="tx1"/>
                </a:solidFill>
                <a:latin typeface="Century Gothic" panose="020B0502020202020204" pitchFamily="34" charset="0"/>
              </a:rPr>
              <a:t>YouTube/Google – look up exemplar GCSE sketchbooks &amp; exam projects.</a:t>
            </a:r>
          </a:p>
          <a:p>
            <a:pPr marL="285750" indent="-285750">
              <a:buFont typeface="Arial" panose="020B0604020202020204" pitchFamily="34" charset="0"/>
              <a:buChar char="•"/>
            </a:pPr>
            <a:r>
              <a:rPr lang="en-GB" dirty="0">
                <a:solidFill>
                  <a:schemeClr val="tx1"/>
                </a:solidFill>
                <a:latin typeface="Century Gothic" panose="020B0502020202020204" pitchFamily="34" charset="0"/>
              </a:rPr>
              <a:t>Explore the GCSE sketchbook exemplars available within the department.</a:t>
            </a:r>
          </a:p>
          <a:p>
            <a:pPr marL="285750" indent="-285750">
              <a:buFont typeface="Arial" panose="020B0604020202020204" pitchFamily="34" charset="0"/>
              <a:buChar char="•"/>
            </a:pPr>
            <a:r>
              <a:rPr lang="en-GB" dirty="0">
                <a:solidFill>
                  <a:schemeClr val="tx1"/>
                </a:solidFill>
                <a:latin typeface="Century Gothic" panose="020B0502020202020204" pitchFamily="34" charset="0"/>
              </a:rPr>
              <a:t>For a challenge, look at the A Level exemplar books provided within the department.</a:t>
            </a:r>
          </a:p>
          <a:p>
            <a:pPr marL="285750" indent="-285750">
              <a:buFont typeface="Arial" panose="020B0604020202020204" pitchFamily="34" charset="0"/>
              <a:buChar char="•"/>
            </a:pPr>
            <a:r>
              <a:rPr lang="en-GB" dirty="0">
                <a:solidFill>
                  <a:schemeClr val="tx1"/>
                </a:solidFill>
                <a:latin typeface="Century Gothic" panose="020B0502020202020204" pitchFamily="34" charset="0"/>
              </a:rPr>
              <a:t>Look at the AQA standardisation examples to check your work against the exam board standard and see ways to improve.</a:t>
            </a: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p>
        </p:txBody>
      </p:sp>
      <p:pic>
        <p:nvPicPr>
          <p:cNvPr id="5124" name="Picture 4" descr="GCSE results 2017: Art">
            <a:extLst>
              <a:ext uri="{FF2B5EF4-FFF2-40B4-BE49-F238E27FC236}">
                <a16:creationId xmlns:a16="http://schemas.microsoft.com/office/drawing/2014/main" id="{328038C1-4540-4220-8B67-F25918EC8A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324731"/>
            <a:ext cx="6456583" cy="2928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667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39664722"/>
              </p:ext>
            </p:extLst>
          </p:nvPr>
        </p:nvGraphicFramePr>
        <p:xfrm>
          <a:off x="180785" y="81730"/>
          <a:ext cx="11830429" cy="6694539"/>
        </p:xfrm>
        <a:graphic>
          <a:graphicData uri="http://schemas.openxmlformats.org/drawingml/2006/table">
            <a:tbl>
              <a:tblPr firstRow="1" firstCol="1" bandRow="1">
                <a:tableStyleId>{5C22544A-7EE6-4342-B048-85BDC9FD1C3A}</a:tableStyleId>
              </a:tblPr>
              <a:tblGrid>
                <a:gridCol w="2459556">
                  <a:extLst>
                    <a:ext uri="{9D8B030D-6E8A-4147-A177-3AD203B41FA5}">
                      <a16:colId xmlns:a16="http://schemas.microsoft.com/office/drawing/2014/main" val="20000"/>
                    </a:ext>
                  </a:extLst>
                </a:gridCol>
                <a:gridCol w="4730044">
                  <a:extLst>
                    <a:ext uri="{9D8B030D-6E8A-4147-A177-3AD203B41FA5}">
                      <a16:colId xmlns:a16="http://schemas.microsoft.com/office/drawing/2014/main" val="20001"/>
                    </a:ext>
                  </a:extLst>
                </a:gridCol>
                <a:gridCol w="4640829">
                  <a:extLst>
                    <a:ext uri="{9D8B030D-6E8A-4147-A177-3AD203B41FA5}">
                      <a16:colId xmlns:a16="http://schemas.microsoft.com/office/drawing/2014/main" val="20002"/>
                    </a:ext>
                  </a:extLst>
                </a:gridCol>
              </a:tblGrid>
              <a:tr h="434290">
                <a:tc>
                  <a:txBody>
                    <a:bodyPr/>
                    <a:lstStyle/>
                    <a:p>
                      <a:pPr algn="l">
                        <a:lnSpc>
                          <a:spcPct val="107000"/>
                        </a:lnSpc>
                        <a:spcAft>
                          <a:spcPts val="0"/>
                        </a:spcAft>
                      </a:pPr>
                      <a:r>
                        <a:rPr lang="en-GB" sz="1400" dirty="0">
                          <a:solidFill>
                            <a:srgbClr val="002060"/>
                          </a:solidFill>
                          <a:effectLst/>
                          <a:latin typeface="Century Gothic" panose="020B0502020202020204" pitchFamily="34" charset="0"/>
                        </a:rPr>
                        <a:t>Assessment Objectives</a:t>
                      </a:r>
                      <a:endParaRPr lang="en-GB" sz="14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gn="l">
                        <a:lnSpc>
                          <a:spcPct val="107000"/>
                        </a:lnSpc>
                        <a:spcAft>
                          <a:spcPts val="0"/>
                        </a:spcAft>
                      </a:pPr>
                      <a:r>
                        <a:rPr lang="en-GB" sz="1400" dirty="0">
                          <a:solidFill>
                            <a:srgbClr val="002060"/>
                          </a:solidFill>
                          <a:effectLst/>
                          <a:latin typeface="Century Gothic" panose="020B0502020202020204" pitchFamily="34" charset="0"/>
                        </a:rPr>
                        <a:t>How will I achieve a grade 7 to 9?</a:t>
                      </a:r>
                      <a:endParaRPr lang="en-GB" sz="14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gn="l">
                        <a:lnSpc>
                          <a:spcPct val="107000"/>
                        </a:lnSpc>
                        <a:spcAft>
                          <a:spcPts val="0"/>
                        </a:spcAft>
                      </a:pPr>
                      <a:r>
                        <a:rPr lang="en-GB" sz="1400" dirty="0">
                          <a:solidFill>
                            <a:srgbClr val="002060"/>
                          </a:solidFill>
                          <a:effectLst/>
                          <a:latin typeface="Century Gothic" panose="020B0502020202020204" pitchFamily="34" charset="0"/>
                        </a:rPr>
                        <a:t>What extra tasks can I complete that will help boost my grade?</a:t>
                      </a:r>
                      <a:endParaRPr lang="en-GB" sz="14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1612" marR="61612" marT="0" marB="0"/>
                </a:tc>
                <a:extLst>
                  <a:ext uri="{0D108BD9-81ED-4DB2-BD59-A6C34878D82A}">
                    <a16:rowId xmlns:a16="http://schemas.microsoft.com/office/drawing/2014/main" val="10000"/>
                  </a:ext>
                </a:extLst>
              </a:tr>
              <a:tr h="1434391">
                <a:tc>
                  <a:txBody>
                    <a:bodyPr/>
                    <a:lstStyle/>
                    <a:p>
                      <a:pPr algn="l">
                        <a:lnSpc>
                          <a:spcPct val="107000"/>
                        </a:lnSpc>
                        <a:spcAft>
                          <a:spcPts val="0"/>
                        </a:spcAft>
                      </a:pPr>
                      <a:r>
                        <a:rPr lang="en-GB" sz="1200" dirty="0">
                          <a:solidFill>
                            <a:srgbClr val="002060"/>
                          </a:solidFill>
                          <a:effectLst/>
                          <a:latin typeface="Century Gothic" panose="020B0502020202020204" pitchFamily="34" charset="0"/>
                        </a:rPr>
                        <a:t>AO1 – What have I learned from my artist(s)</a:t>
                      </a:r>
                      <a:endParaRPr lang="en-GB" sz="12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gn="l">
                        <a:lnSpc>
                          <a:spcPct val="107000"/>
                        </a:lnSpc>
                        <a:spcAft>
                          <a:spcPts val="0"/>
                        </a:spcAft>
                      </a:pPr>
                      <a:r>
                        <a:rPr lang="en-GB" sz="1200" dirty="0">
                          <a:solidFill>
                            <a:srgbClr val="002060"/>
                          </a:solidFill>
                          <a:effectLst/>
                          <a:latin typeface="Century Gothic" panose="020B0502020202020204" pitchFamily="34" charset="0"/>
                        </a:rPr>
                        <a:t>Have you referenced relevant artist(s)?</a:t>
                      </a:r>
                    </a:p>
                    <a:p>
                      <a:pPr algn="l">
                        <a:lnSpc>
                          <a:spcPct val="107000"/>
                        </a:lnSpc>
                        <a:spcAft>
                          <a:spcPts val="0"/>
                        </a:spcAft>
                      </a:pPr>
                      <a:r>
                        <a:rPr lang="en-GB" sz="1200" dirty="0">
                          <a:solidFill>
                            <a:srgbClr val="002060"/>
                          </a:solidFill>
                          <a:effectLst/>
                          <a:latin typeface="Century Gothic" panose="020B0502020202020204" pitchFamily="34" charset="0"/>
                        </a:rPr>
                        <a:t>Are at least some of your chosen artists’ well known enough to be written about in books?</a:t>
                      </a:r>
                      <a:endParaRPr lang="en-GB" sz="12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gn="l">
                        <a:lnSpc>
                          <a:spcPct val="107000"/>
                        </a:lnSpc>
                        <a:spcAft>
                          <a:spcPts val="0"/>
                        </a:spcAft>
                      </a:pPr>
                      <a:r>
                        <a:rPr lang="en-GB" sz="1200" dirty="0">
                          <a:solidFill>
                            <a:srgbClr val="002060"/>
                          </a:solidFill>
                          <a:effectLst/>
                          <a:latin typeface="Century Gothic" panose="020B0502020202020204" pitchFamily="34" charset="0"/>
                        </a:rPr>
                        <a:t>Make links between your artist and others who work in a similar way, on a similar theme in a different way. Collect images, brainstorm and write about them in your analysis.</a:t>
                      </a:r>
                    </a:p>
                    <a:p>
                      <a:pPr algn="l">
                        <a:lnSpc>
                          <a:spcPct val="107000"/>
                        </a:lnSpc>
                        <a:spcAft>
                          <a:spcPts val="0"/>
                        </a:spcAft>
                      </a:pPr>
                      <a:r>
                        <a:rPr lang="en-GB" sz="1200" dirty="0">
                          <a:solidFill>
                            <a:srgbClr val="002060"/>
                          </a:solidFill>
                          <a:effectLst/>
                          <a:latin typeface="Century Gothic" panose="020B0502020202020204" pitchFamily="34" charset="0"/>
                        </a:rPr>
                        <a:t>Visit relevant galleries that are showing work by your artist or other artists who work in a similar way/on a similar theme. Collect postcards,</a:t>
                      </a:r>
                      <a:r>
                        <a:rPr lang="en-GB" sz="1200" baseline="0" dirty="0">
                          <a:solidFill>
                            <a:srgbClr val="002060"/>
                          </a:solidFill>
                          <a:effectLst/>
                          <a:latin typeface="Century Gothic" panose="020B0502020202020204" pitchFamily="34" charset="0"/>
                        </a:rPr>
                        <a:t> photographs of work and yourself at the gallery. Take notes on the work from looking at it first hand. This will help raise your grade.</a:t>
                      </a:r>
                      <a:endParaRPr lang="en-GB" sz="1200" dirty="0">
                        <a:solidFill>
                          <a:srgbClr val="002060"/>
                        </a:solidFill>
                        <a:effectLst/>
                        <a:latin typeface="Century Gothic" panose="020B0502020202020204" pitchFamily="34" charset="0"/>
                      </a:endParaRPr>
                    </a:p>
                    <a:p>
                      <a:pPr algn="l">
                        <a:lnSpc>
                          <a:spcPct val="107000"/>
                        </a:lnSpc>
                        <a:spcAft>
                          <a:spcPts val="0"/>
                        </a:spcAft>
                      </a:pPr>
                      <a:endParaRPr lang="en-GB" sz="12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1612" marR="61612" marT="0" marB="0"/>
                </a:tc>
                <a:extLst>
                  <a:ext uri="{0D108BD9-81ED-4DB2-BD59-A6C34878D82A}">
                    <a16:rowId xmlns:a16="http://schemas.microsoft.com/office/drawing/2014/main" val="10001"/>
                  </a:ext>
                </a:extLst>
              </a:tr>
              <a:tr h="1421966">
                <a:tc>
                  <a:txBody>
                    <a:bodyPr/>
                    <a:lstStyle/>
                    <a:p>
                      <a:pPr algn="l">
                        <a:lnSpc>
                          <a:spcPct val="107000"/>
                        </a:lnSpc>
                        <a:spcAft>
                          <a:spcPts val="0"/>
                        </a:spcAft>
                      </a:pPr>
                      <a:r>
                        <a:rPr lang="en-GB" sz="1200">
                          <a:solidFill>
                            <a:srgbClr val="002060"/>
                          </a:solidFill>
                          <a:effectLst/>
                          <a:latin typeface="Century Gothic" panose="020B0502020202020204" pitchFamily="34" charset="0"/>
                        </a:rPr>
                        <a:t>AO2 – How effective is the development and refinement of my ideas?</a:t>
                      </a:r>
                      <a:endParaRPr lang="en-GB" sz="120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gn="l">
                        <a:lnSpc>
                          <a:spcPct val="107000"/>
                        </a:lnSpc>
                        <a:spcAft>
                          <a:spcPts val="0"/>
                        </a:spcAft>
                      </a:pPr>
                      <a:r>
                        <a:rPr lang="en-GB" sz="1200" dirty="0">
                          <a:solidFill>
                            <a:srgbClr val="002060"/>
                          </a:solidFill>
                          <a:effectLst/>
                          <a:latin typeface="Century Gothic" panose="020B0502020202020204" pitchFamily="34" charset="0"/>
                        </a:rPr>
                        <a:t>Is your idea sophisticated?</a:t>
                      </a:r>
                    </a:p>
                    <a:p>
                      <a:pPr algn="l">
                        <a:lnSpc>
                          <a:spcPct val="107000"/>
                        </a:lnSpc>
                        <a:spcAft>
                          <a:spcPts val="0"/>
                        </a:spcAft>
                      </a:pPr>
                      <a:r>
                        <a:rPr lang="en-GB" sz="1200" dirty="0">
                          <a:solidFill>
                            <a:srgbClr val="002060"/>
                          </a:solidFill>
                          <a:effectLst/>
                          <a:latin typeface="Century Gothic" panose="020B0502020202020204" pitchFamily="34" charset="0"/>
                        </a:rPr>
                        <a:t>Does it link to your artist(s) but take their ideas onwards in a new way? </a:t>
                      </a:r>
                    </a:p>
                    <a:p>
                      <a:pPr algn="l">
                        <a:lnSpc>
                          <a:spcPct val="107000"/>
                        </a:lnSpc>
                        <a:spcAft>
                          <a:spcPts val="0"/>
                        </a:spcAft>
                      </a:pPr>
                      <a:r>
                        <a:rPr lang="en-GB" sz="1200" dirty="0">
                          <a:solidFill>
                            <a:srgbClr val="002060"/>
                          </a:solidFill>
                          <a:effectLst/>
                          <a:latin typeface="Century Gothic" panose="020B0502020202020204" pitchFamily="34" charset="0"/>
                        </a:rPr>
                        <a:t>Does it develop and refine, trying out different versions and getting better?</a:t>
                      </a:r>
                    </a:p>
                    <a:p>
                      <a:pPr algn="l">
                        <a:lnSpc>
                          <a:spcPct val="107000"/>
                        </a:lnSpc>
                        <a:spcAft>
                          <a:spcPts val="0"/>
                        </a:spcAft>
                      </a:pPr>
                      <a:r>
                        <a:rPr lang="en-GB" sz="1200" dirty="0">
                          <a:solidFill>
                            <a:srgbClr val="002060"/>
                          </a:solidFill>
                          <a:effectLst/>
                          <a:latin typeface="Century Gothic" panose="020B0502020202020204" pitchFamily="34" charset="0"/>
                        </a:rPr>
                        <a:t>Are your media experiments successful?</a:t>
                      </a:r>
                    </a:p>
                    <a:p>
                      <a:pPr algn="l">
                        <a:lnSpc>
                          <a:spcPct val="107000"/>
                        </a:lnSpc>
                        <a:spcAft>
                          <a:spcPts val="0"/>
                        </a:spcAft>
                      </a:pPr>
                      <a:r>
                        <a:rPr lang="en-GB" sz="1200" dirty="0">
                          <a:solidFill>
                            <a:srgbClr val="002060"/>
                          </a:solidFill>
                          <a:effectLst/>
                          <a:latin typeface="Century Gothic" panose="020B0502020202020204" pitchFamily="34" charset="0"/>
                        </a:rPr>
                        <a:t>Do you make intelligent decisions?</a:t>
                      </a:r>
                    </a:p>
                    <a:p>
                      <a:pPr algn="l">
                        <a:lnSpc>
                          <a:spcPct val="107000"/>
                        </a:lnSpc>
                        <a:spcAft>
                          <a:spcPts val="0"/>
                        </a:spcAft>
                      </a:pPr>
                      <a:r>
                        <a:rPr lang="en-GB" sz="1200" dirty="0">
                          <a:solidFill>
                            <a:srgbClr val="002060"/>
                          </a:solidFill>
                          <a:effectLst/>
                          <a:latin typeface="Century Gothic" panose="020B0502020202020204" pitchFamily="34" charset="0"/>
                        </a:rPr>
                        <a:t>Does your sketchbook evidence the complexity of your thinking?</a:t>
                      </a:r>
                      <a:endParaRPr lang="en-GB" sz="12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gn="l">
                        <a:lnSpc>
                          <a:spcPct val="107000"/>
                        </a:lnSpc>
                        <a:spcAft>
                          <a:spcPts val="0"/>
                        </a:spcAft>
                      </a:pPr>
                      <a:r>
                        <a:rPr lang="en-GB" sz="1200" dirty="0">
                          <a:solidFill>
                            <a:srgbClr val="002060"/>
                          </a:solidFill>
                          <a:effectLst/>
                          <a:latin typeface="Century Gothic" panose="020B0502020202020204" pitchFamily="34" charset="0"/>
                        </a:rPr>
                        <a:t>You could keep a log of your thinking processes, a bit like a diary of an explorer charting new lands. Analyse what you are attempting, why you are attempting it linking to artists. Evaluate whether it is successful or not as you progress, and what you intend to do about it. </a:t>
                      </a:r>
                      <a:endParaRPr lang="en-GB" sz="12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1612" marR="61612" marT="0" marB="0"/>
                </a:tc>
                <a:extLst>
                  <a:ext uri="{0D108BD9-81ED-4DB2-BD59-A6C34878D82A}">
                    <a16:rowId xmlns:a16="http://schemas.microsoft.com/office/drawing/2014/main" val="10002"/>
                  </a:ext>
                </a:extLst>
              </a:tr>
              <a:tr h="1408670">
                <a:tc>
                  <a:txBody>
                    <a:bodyPr/>
                    <a:lstStyle/>
                    <a:p>
                      <a:pPr algn="l">
                        <a:lnSpc>
                          <a:spcPct val="107000"/>
                        </a:lnSpc>
                        <a:spcAft>
                          <a:spcPts val="0"/>
                        </a:spcAft>
                      </a:pPr>
                      <a:r>
                        <a:rPr lang="en-GB" sz="1200" dirty="0">
                          <a:solidFill>
                            <a:srgbClr val="002060"/>
                          </a:solidFill>
                          <a:effectLst/>
                          <a:latin typeface="Century Gothic" panose="020B0502020202020204" pitchFamily="34" charset="0"/>
                        </a:rPr>
                        <a:t>AO3 – How good are my technical skills?</a:t>
                      </a:r>
                      <a:endParaRPr lang="en-GB" sz="12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gn="l">
                        <a:lnSpc>
                          <a:spcPct val="107000"/>
                        </a:lnSpc>
                        <a:spcAft>
                          <a:spcPts val="0"/>
                        </a:spcAft>
                      </a:pPr>
                      <a:r>
                        <a:rPr lang="en-GB" sz="1200" dirty="0">
                          <a:solidFill>
                            <a:srgbClr val="002060"/>
                          </a:solidFill>
                          <a:effectLst/>
                          <a:latin typeface="Century Gothic" panose="020B0502020202020204" pitchFamily="34" charset="0"/>
                        </a:rPr>
                        <a:t>Do you have a good volume of work?</a:t>
                      </a:r>
                    </a:p>
                    <a:p>
                      <a:pPr algn="l">
                        <a:lnSpc>
                          <a:spcPct val="107000"/>
                        </a:lnSpc>
                        <a:spcAft>
                          <a:spcPts val="0"/>
                        </a:spcAft>
                      </a:pPr>
                      <a:r>
                        <a:rPr lang="en-GB" sz="1200" dirty="0">
                          <a:solidFill>
                            <a:srgbClr val="002060"/>
                          </a:solidFill>
                          <a:effectLst/>
                          <a:latin typeface="Century Gothic" panose="020B0502020202020204" pitchFamily="34" charset="0"/>
                        </a:rPr>
                        <a:t>Does it show a high level of detail in line with the artist(s) you have studied?</a:t>
                      </a:r>
                    </a:p>
                    <a:p>
                      <a:pPr algn="l">
                        <a:lnSpc>
                          <a:spcPct val="107000"/>
                        </a:lnSpc>
                        <a:spcAft>
                          <a:spcPts val="0"/>
                        </a:spcAft>
                      </a:pPr>
                      <a:r>
                        <a:rPr lang="en-GB" sz="1200" dirty="0">
                          <a:solidFill>
                            <a:srgbClr val="002060"/>
                          </a:solidFill>
                          <a:effectLst/>
                          <a:latin typeface="Century Gothic" panose="020B0502020202020204" pitchFamily="34" charset="0"/>
                        </a:rPr>
                        <a:t>Detail could be line, tone, colour detail depending on what kind of artists you are using. </a:t>
                      </a:r>
                    </a:p>
                    <a:p>
                      <a:pPr algn="l">
                        <a:lnSpc>
                          <a:spcPct val="107000"/>
                        </a:lnSpc>
                        <a:spcAft>
                          <a:spcPts val="0"/>
                        </a:spcAft>
                      </a:pPr>
                      <a:r>
                        <a:rPr lang="en-GB" sz="1200" dirty="0">
                          <a:solidFill>
                            <a:srgbClr val="002060"/>
                          </a:solidFill>
                          <a:effectLst/>
                          <a:latin typeface="Century Gothic" panose="020B0502020202020204" pitchFamily="34" charset="0"/>
                        </a:rPr>
                        <a:t>This AO is also marked through your final piece, does your piece show the same level of detail as your preparatory work?</a:t>
                      </a:r>
                      <a:endParaRPr lang="en-GB" sz="12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gn="l">
                        <a:lnSpc>
                          <a:spcPct val="107000"/>
                        </a:lnSpc>
                        <a:spcAft>
                          <a:spcPts val="0"/>
                        </a:spcAft>
                      </a:pPr>
                      <a:r>
                        <a:rPr lang="en-GB" sz="1200" dirty="0">
                          <a:solidFill>
                            <a:srgbClr val="002060"/>
                          </a:solidFill>
                          <a:effectLst/>
                          <a:latin typeface="Century Gothic" panose="020B0502020202020204" pitchFamily="34" charset="0"/>
                        </a:rPr>
                        <a:t>Volume is everything for this AO at the required standard, you could complete extra drawings, paintings and add them into your project. </a:t>
                      </a:r>
                      <a:endParaRPr lang="en-GB" sz="12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1612" marR="61612" marT="0" marB="0"/>
                </a:tc>
                <a:extLst>
                  <a:ext uri="{0D108BD9-81ED-4DB2-BD59-A6C34878D82A}">
                    <a16:rowId xmlns:a16="http://schemas.microsoft.com/office/drawing/2014/main" val="10003"/>
                  </a:ext>
                </a:extLst>
              </a:tr>
              <a:tr h="1166535">
                <a:tc>
                  <a:txBody>
                    <a:bodyPr/>
                    <a:lstStyle/>
                    <a:p>
                      <a:pPr algn="l">
                        <a:lnSpc>
                          <a:spcPct val="107000"/>
                        </a:lnSpc>
                        <a:spcAft>
                          <a:spcPts val="0"/>
                        </a:spcAft>
                      </a:pPr>
                      <a:r>
                        <a:rPr lang="en-GB" sz="1200" dirty="0">
                          <a:solidFill>
                            <a:srgbClr val="002060"/>
                          </a:solidFill>
                          <a:effectLst/>
                          <a:latin typeface="Century Gothic" panose="020B0502020202020204" pitchFamily="34" charset="0"/>
                        </a:rPr>
                        <a:t>AO4 – How well does my final piece realise my planning, how technically skilled is it, how much learning from my artist(s) does it show?</a:t>
                      </a:r>
                      <a:endParaRPr lang="en-GB" sz="12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gn="l">
                        <a:lnSpc>
                          <a:spcPct val="107000"/>
                        </a:lnSpc>
                        <a:spcAft>
                          <a:spcPts val="0"/>
                        </a:spcAft>
                      </a:pPr>
                      <a:r>
                        <a:rPr lang="en-GB" sz="1200" dirty="0">
                          <a:solidFill>
                            <a:srgbClr val="002060"/>
                          </a:solidFill>
                          <a:effectLst/>
                          <a:latin typeface="Century Gothic" panose="020B0502020202020204" pitchFamily="34" charset="0"/>
                        </a:rPr>
                        <a:t>Have you done what you intended and is it a personal response?</a:t>
                      </a:r>
                    </a:p>
                    <a:p>
                      <a:pPr algn="l">
                        <a:lnSpc>
                          <a:spcPct val="107000"/>
                        </a:lnSpc>
                        <a:spcAft>
                          <a:spcPts val="0"/>
                        </a:spcAft>
                      </a:pPr>
                      <a:r>
                        <a:rPr lang="en-GB" sz="1200" dirty="0">
                          <a:solidFill>
                            <a:srgbClr val="002060"/>
                          </a:solidFill>
                          <a:effectLst/>
                          <a:latin typeface="Century Gothic" panose="020B0502020202020204" pitchFamily="34" charset="0"/>
                        </a:rPr>
                        <a:t>Is it technically skilled?</a:t>
                      </a:r>
                    </a:p>
                    <a:p>
                      <a:pPr algn="l">
                        <a:lnSpc>
                          <a:spcPct val="107000"/>
                        </a:lnSpc>
                        <a:spcAft>
                          <a:spcPts val="0"/>
                        </a:spcAft>
                      </a:pPr>
                      <a:r>
                        <a:rPr lang="en-GB" sz="1200" dirty="0">
                          <a:solidFill>
                            <a:srgbClr val="002060"/>
                          </a:solidFill>
                          <a:effectLst/>
                          <a:latin typeface="Century Gothic" panose="020B0502020202020204" pitchFamily="34" charset="0"/>
                        </a:rPr>
                        <a:t>Is your idea linked to artists and yet your individual interpretation?</a:t>
                      </a:r>
                    </a:p>
                    <a:p>
                      <a:pPr algn="l">
                        <a:lnSpc>
                          <a:spcPct val="107000"/>
                        </a:lnSpc>
                        <a:spcAft>
                          <a:spcPts val="0"/>
                        </a:spcAft>
                      </a:pPr>
                      <a:r>
                        <a:rPr lang="en-GB" sz="1200" dirty="0">
                          <a:solidFill>
                            <a:srgbClr val="002060"/>
                          </a:solidFill>
                          <a:effectLst/>
                          <a:latin typeface="Century Gothic" panose="020B0502020202020204" pitchFamily="34" charset="0"/>
                        </a:rPr>
                        <a:t>Does it look good?!</a:t>
                      </a:r>
                    </a:p>
                    <a:p>
                      <a:pPr algn="l">
                        <a:lnSpc>
                          <a:spcPct val="107000"/>
                        </a:lnSpc>
                        <a:spcAft>
                          <a:spcPts val="0"/>
                        </a:spcAft>
                      </a:pPr>
                      <a:r>
                        <a:rPr lang="en-GB" sz="1200" dirty="0">
                          <a:solidFill>
                            <a:srgbClr val="002060"/>
                          </a:solidFill>
                          <a:effectLst/>
                          <a:latin typeface="Century Gothic" panose="020B0502020202020204" pitchFamily="34" charset="0"/>
                        </a:rPr>
                        <a:t>Is it finished?</a:t>
                      </a:r>
                      <a:endParaRPr lang="en-GB" sz="12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gn="l">
                        <a:lnSpc>
                          <a:spcPct val="107000"/>
                        </a:lnSpc>
                        <a:spcAft>
                          <a:spcPts val="0"/>
                        </a:spcAft>
                      </a:pPr>
                      <a:r>
                        <a:rPr lang="en-GB" sz="1200" dirty="0">
                          <a:solidFill>
                            <a:srgbClr val="002060"/>
                          </a:solidFill>
                          <a:effectLst/>
                          <a:latin typeface="Century Gothic" panose="020B0502020202020204" pitchFamily="34" charset="0"/>
                        </a:rPr>
                        <a:t>Make sure before you start the exam that you have a great plan and have tried out all of the materials you intend to use. Make a time plan for the full 10 hours. </a:t>
                      </a:r>
                      <a:endParaRPr lang="en-GB" sz="12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1612" marR="61612"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28133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0414" y="511444"/>
            <a:ext cx="10926305" cy="7284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ART AO4 – How will I use my exam time effectively? This page is for you to complete your </a:t>
            </a:r>
            <a:r>
              <a:rPr lang="en-GB" b="1">
                <a:solidFill>
                  <a:schemeClr val="tx1"/>
                </a:solidFill>
                <a:latin typeface="Century Gothic" panose="020B0502020202020204" pitchFamily="34" charset="0"/>
              </a:rPr>
              <a:t>exam plan.</a:t>
            </a:r>
            <a:endParaRPr lang="en-GB" b="1" dirty="0">
              <a:solidFill>
                <a:schemeClr val="tx1"/>
              </a:solidFill>
              <a:latin typeface="Century Gothic" panose="020B0502020202020204" pitchFamily="34" charset="0"/>
            </a:endParaRPr>
          </a:p>
        </p:txBody>
      </p:sp>
      <p:sp>
        <p:nvSpPr>
          <p:cNvPr id="5" name="Rectangle 4"/>
          <p:cNvSpPr/>
          <p:nvPr/>
        </p:nvSpPr>
        <p:spPr>
          <a:xfrm>
            <a:off x="790414" y="1433384"/>
            <a:ext cx="11065850" cy="5100617"/>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Exam Time Plan</a:t>
            </a: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p:txBody>
      </p:sp>
    </p:spTree>
    <p:extLst>
      <p:ext uri="{BB962C8B-B14F-4D97-AF65-F5344CB8AC3E}">
        <p14:creationId xmlns:p14="http://schemas.microsoft.com/office/powerpoint/2010/main" val="1905543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E2E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07636" y="2410"/>
            <a:ext cx="10515600" cy="1325563"/>
          </a:xfrm>
        </p:spPr>
        <p:txBody>
          <a:bodyPr/>
          <a:lstStyle/>
          <a:p>
            <a:pPr algn="ctr"/>
            <a:r>
              <a:rPr lang="en-GB" b="1" dirty="0">
                <a:latin typeface="Century Gothic" panose="020B0502020202020204" pitchFamily="34" charset="0"/>
              </a:rPr>
              <a:t>Exam Dates and Times</a:t>
            </a:r>
          </a:p>
        </p:txBody>
      </p:sp>
      <p:sp>
        <p:nvSpPr>
          <p:cNvPr id="3" name="Content Placeholder 2"/>
          <p:cNvSpPr>
            <a:spLocks noGrp="1"/>
          </p:cNvSpPr>
          <p:nvPr>
            <p:ph idx="1"/>
          </p:nvPr>
        </p:nvSpPr>
        <p:spPr>
          <a:xfrm>
            <a:off x="202942" y="1327973"/>
            <a:ext cx="8409214" cy="5259439"/>
          </a:xfrm>
          <a:gradFill>
            <a:gsLst>
              <a:gs pos="0">
                <a:schemeClr val="accent1">
                  <a:lumMod val="5000"/>
                  <a:lumOff val="95000"/>
                </a:schemeClr>
              </a:gs>
              <a:gs pos="39000">
                <a:schemeClr val="accent1">
                  <a:lumMod val="45000"/>
                  <a:lumOff val="55000"/>
                </a:schemeClr>
              </a:gs>
              <a:gs pos="70000">
                <a:schemeClr val="accent1">
                  <a:lumMod val="45000"/>
                  <a:lumOff val="55000"/>
                </a:schemeClr>
              </a:gs>
              <a:gs pos="87000">
                <a:schemeClr val="accent1">
                  <a:lumMod val="30000"/>
                  <a:lumOff val="70000"/>
                </a:schemeClr>
              </a:gs>
            </a:gsLst>
            <a:lin ang="5400000" scaled="1"/>
          </a:gradFill>
        </p:spPr>
        <p:txBody>
          <a:bodyPr>
            <a:normAutofit/>
          </a:bodyPr>
          <a:lstStyle/>
          <a:p>
            <a:r>
              <a:rPr lang="en-GB" b="1" u="sng" dirty="0">
                <a:latin typeface="Century Gothic" panose="020B0502020202020204" pitchFamily="34" charset="0"/>
              </a:rPr>
              <a:t>Exam dates and times:</a:t>
            </a:r>
          </a:p>
          <a:p>
            <a:r>
              <a:rPr lang="en-GB" b="1" dirty="0">
                <a:latin typeface="Century Gothic" panose="020B0502020202020204" pitchFamily="34" charset="0"/>
              </a:rPr>
              <a:t>Week beginning 20</a:t>
            </a:r>
            <a:r>
              <a:rPr lang="en-GB" b="1" baseline="30000" dirty="0">
                <a:latin typeface="Century Gothic" panose="020B0502020202020204" pitchFamily="34" charset="0"/>
              </a:rPr>
              <a:t>th</a:t>
            </a:r>
            <a:r>
              <a:rPr lang="en-GB" b="1" dirty="0">
                <a:latin typeface="Century Gothic" panose="020B0502020202020204" pitchFamily="34" charset="0"/>
              </a:rPr>
              <a:t> April – bring your sketchbook in for first session and then it must remain in the exam room until all sessions are complete. </a:t>
            </a:r>
          </a:p>
          <a:p>
            <a:r>
              <a:rPr lang="en-GB" b="1" dirty="0">
                <a:latin typeface="Century Gothic" panose="020B0502020202020204" pitchFamily="34" charset="0"/>
              </a:rPr>
              <a:t>You will be given an individual timetable for your sessions. </a:t>
            </a:r>
          </a:p>
          <a:p>
            <a:endParaRPr lang="en-GB" dirty="0">
              <a:highlight>
                <a:srgbClr val="CCFFFF"/>
              </a:highlight>
              <a:latin typeface="Century Gothic" panose="020B0502020202020204" pitchFamily="34" charset="0"/>
            </a:endParaRPr>
          </a:p>
          <a:p>
            <a:pPr marL="0" indent="0">
              <a:buNone/>
            </a:pPr>
            <a:r>
              <a:rPr lang="en-GB" dirty="0">
                <a:highlight>
                  <a:srgbClr val="C0E2EC"/>
                </a:highlight>
                <a:latin typeface="Century Gothic" panose="020B0502020202020204" pitchFamily="34" charset="0"/>
              </a:rPr>
              <a:t>You will not be allowed to start your exam sessions unless you have your sketchbook and all your preparatory work with you. </a:t>
            </a:r>
          </a:p>
          <a:p>
            <a:endParaRPr lang="en-GB" dirty="0">
              <a:highlight>
                <a:srgbClr val="CCFFFF"/>
              </a:highlight>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p:txBody>
      </p:sp>
      <p:pic>
        <p:nvPicPr>
          <p:cNvPr id="7172" name="Picture 4" descr="AQA GCSE Art ExamPPT 2017">
            <a:extLst>
              <a:ext uri="{FF2B5EF4-FFF2-40B4-BE49-F238E27FC236}">
                <a16:creationId xmlns:a16="http://schemas.microsoft.com/office/drawing/2014/main" id="{8F9C0826-EBCA-4D0E-A24F-3CC4F4CC61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5863" y="1327973"/>
            <a:ext cx="3024187" cy="5426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467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entury Gothic" panose="020B0502020202020204" pitchFamily="34" charset="0"/>
              </a:rPr>
              <a:t>Extra Support Sessions Art GCSE Exam Preparation.</a:t>
            </a:r>
          </a:p>
        </p:txBody>
      </p:sp>
      <p:sp>
        <p:nvSpPr>
          <p:cNvPr id="4" name="Rectangle 3"/>
          <p:cNvSpPr/>
          <p:nvPr/>
        </p:nvSpPr>
        <p:spPr>
          <a:xfrm>
            <a:off x="223935" y="1871448"/>
            <a:ext cx="11252718" cy="479060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u="sng" dirty="0">
                <a:solidFill>
                  <a:schemeClr val="tx1"/>
                </a:solidFill>
                <a:latin typeface="Century Gothic" panose="020B0502020202020204" pitchFamily="34" charset="0"/>
              </a:rPr>
              <a:t>Open house lunchtimes</a:t>
            </a:r>
          </a:p>
          <a:p>
            <a:r>
              <a:rPr lang="en-GB" sz="2400" i="1" dirty="0">
                <a:solidFill>
                  <a:schemeClr val="tx1"/>
                </a:solidFill>
                <a:latin typeface="Century Gothic" panose="020B0502020202020204" pitchFamily="34" charset="0"/>
              </a:rPr>
              <a:t>E29 is open at lunchtimes Monday to Thursday for Year 11 to access materials, computers and a space to work &amp; eat a packed lunch. </a:t>
            </a:r>
          </a:p>
          <a:p>
            <a:r>
              <a:rPr lang="en-GB" sz="2400" b="1" u="sng" dirty="0">
                <a:solidFill>
                  <a:schemeClr val="tx1"/>
                </a:solidFill>
                <a:latin typeface="Century Gothic" panose="020B0502020202020204" pitchFamily="34" charset="0"/>
              </a:rPr>
              <a:t>After School Sessions</a:t>
            </a:r>
          </a:p>
          <a:p>
            <a:r>
              <a:rPr lang="en-GB" sz="2400" i="1" dirty="0">
                <a:solidFill>
                  <a:schemeClr val="tx1"/>
                </a:solidFill>
                <a:latin typeface="Century Gothic" panose="020B0502020202020204" pitchFamily="34" charset="0"/>
              </a:rPr>
              <a:t>An exam prep session is open every Monday from 3.15 p.m. – 4.15p.m. Students are free to come to as many as these as they want but  need to book in. </a:t>
            </a:r>
          </a:p>
          <a:p>
            <a:r>
              <a:rPr lang="en-GB" sz="2400" b="1" i="1" dirty="0">
                <a:solidFill>
                  <a:schemeClr val="tx1"/>
                </a:solidFill>
                <a:latin typeface="Century Gothic" panose="020B0502020202020204" pitchFamily="34" charset="0"/>
              </a:rPr>
              <a:t>Equipment and Resources</a:t>
            </a:r>
          </a:p>
          <a:p>
            <a:r>
              <a:rPr lang="en-GB" sz="2400" i="1" dirty="0">
                <a:solidFill>
                  <a:schemeClr val="tx1"/>
                </a:solidFill>
                <a:latin typeface="Century Gothic" panose="020B0502020202020204" pitchFamily="34" charset="0"/>
              </a:rPr>
              <a:t>If you need to borrow any equipment and resources, this may be possible, come and talk to me </a:t>
            </a:r>
            <a:r>
              <a:rPr lang="en-GB" sz="2400" i="1" dirty="0">
                <a:solidFill>
                  <a:schemeClr val="tx1"/>
                </a:solidFill>
                <a:latin typeface="Century Gothic" panose="020B0502020202020204" pitchFamily="34" charset="0"/>
                <a:sym typeface="Wingdings" panose="05000000000000000000" pitchFamily="2" charset="2"/>
              </a:rPr>
              <a:t></a:t>
            </a:r>
            <a:endParaRPr lang="en-GB" sz="2400" i="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434550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39000">
              <a:schemeClr val="accent1">
                <a:lumMod val="45000"/>
                <a:lumOff val="55000"/>
              </a:schemeClr>
            </a:gs>
            <a:gs pos="70000">
              <a:schemeClr val="accent1">
                <a:lumMod val="45000"/>
                <a:lumOff val="55000"/>
              </a:schemeClr>
            </a:gs>
            <a:gs pos="8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743200" y="133293"/>
            <a:ext cx="6335486" cy="561702"/>
          </a:xfrm>
          <a:prstGeom prst="rect">
            <a:avLst/>
          </a:prstGeom>
          <a:gradFill>
            <a:gsLst>
              <a:gs pos="0">
                <a:schemeClr val="accent1">
                  <a:lumMod val="5000"/>
                  <a:lumOff val="95000"/>
                </a:schemeClr>
              </a:gs>
              <a:gs pos="39000">
                <a:schemeClr val="accent1">
                  <a:lumMod val="45000"/>
                  <a:lumOff val="55000"/>
                </a:schemeClr>
              </a:gs>
              <a:gs pos="70000">
                <a:schemeClr val="accent1">
                  <a:lumMod val="45000"/>
                  <a:lumOff val="55000"/>
                </a:schemeClr>
              </a:gs>
              <a:gs pos="87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002060"/>
                </a:solidFill>
              </a:rPr>
              <a:t>Framework for analysis</a:t>
            </a:r>
          </a:p>
        </p:txBody>
      </p:sp>
      <p:sp>
        <p:nvSpPr>
          <p:cNvPr id="3" name="TextBox 2">
            <a:extLst>
              <a:ext uri="{FF2B5EF4-FFF2-40B4-BE49-F238E27FC236}">
                <a16:creationId xmlns:a16="http://schemas.microsoft.com/office/drawing/2014/main" id="{F2466939-102C-4865-B6EE-FC503259BFED}"/>
              </a:ext>
            </a:extLst>
          </p:cNvPr>
          <p:cNvSpPr txBox="1"/>
          <p:nvPr/>
        </p:nvSpPr>
        <p:spPr>
          <a:xfrm>
            <a:off x="6217300" y="3879991"/>
            <a:ext cx="5187820" cy="2862322"/>
          </a:xfrm>
          <a:prstGeom prst="rect">
            <a:avLst/>
          </a:prstGeom>
          <a:solidFill>
            <a:schemeClr val="accent1">
              <a:lumMod val="20000"/>
              <a:lumOff val="80000"/>
            </a:schemeClr>
          </a:solidFill>
        </p:spPr>
        <p:txBody>
          <a:bodyPr wrap="square" rtlCol="0">
            <a:spAutoFit/>
          </a:bodyPr>
          <a:lstStyle/>
          <a:p>
            <a:r>
              <a:rPr lang="en-GB" b="1" dirty="0">
                <a:solidFill>
                  <a:srgbClr val="002060"/>
                </a:solidFill>
              </a:rPr>
              <a:t>Process</a:t>
            </a:r>
          </a:p>
          <a:p>
            <a:r>
              <a:rPr lang="en-GB" dirty="0">
                <a:solidFill>
                  <a:srgbClr val="002060"/>
                </a:solidFill>
              </a:rPr>
              <a:t>How was the artwork made?</a:t>
            </a:r>
          </a:p>
          <a:p>
            <a:r>
              <a:rPr lang="en-GB" dirty="0">
                <a:solidFill>
                  <a:srgbClr val="002060"/>
                </a:solidFill>
              </a:rPr>
              <a:t>What was the process and what tools or materials did they use?</a:t>
            </a:r>
          </a:p>
          <a:p>
            <a:r>
              <a:rPr lang="en-GB" dirty="0">
                <a:solidFill>
                  <a:srgbClr val="002060"/>
                </a:solidFill>
              </a:rPr>
              <a:t>Do you think the artist made any other versions or sketches?</a:t>
            </a:r>
          </a:p>
          <a:p>
            <a:r>
              <a:rPr lang="en-GB" dirty="0">
                <a:solidFill>
                  <a:srgbClr val="002060"/>
                </a:solidFill>
              </a:rPr>
              <a:t>What did the artist look at to make this piece/what were they inspired by?</a:t>
            </a:r>
          </a:p>
          <a:p>
            <a:r>
              <a:rPr lang="en-GB" dirty="0">
                <a:solidFill>
                  <a:srgbClr val="002060"/>
                </a:solidFill>
              </a:rPr>
              <a:t>What was happening at the time the artwork was made – in society or the artist’s personal life?</a:t>
            </a:r>
          </a:p>
        </p:txBody>
      </p:sp>
      <p:sp>
        <p:nvSpPr>
          <p:cNvPr id="5" name="TextBox 4">
            <a:extLst>
              <a:ext uri="{FF2B5EF4-FFF2-40B4-BE49-F238E27FC236}">
                <a16:creationId xmlns:a16="http://schemas.microsoft.com/office/drawing/2014/main" id="{D7C7B844-7998-431B-A68D-061FD2BB904F}"/>
              </a:ext>
            </a:extLst>
          </p:cNvPr>
          <p:cNvSpPr txBox="1"/>
          <p:nvPr/>
        </p:nvSpPr>
        <p:spPr>
          <a:xfrm>
            <a:off x="786880" y="1071222"/>
            <a:ext cx="5187820" cy="2031325"/>
          </a:xfrm>
          <a:prstGeom prst="rect">
            <a:avLst/>
          </a:prstGeom>
          <a:solidFill>
            <a:schemeClr val="accent1">
              <a:lumMod val="20000"/>
              <a:lumOff val="80000"/>
            </a:schemeClr>
          </a:solidFill>
        </p:spPr>
        <p:txBody>
          <a:bodyPr wrap="square" rtlCol="0">
            <a:spAutoFit/>
          </a:bodyPr>
          <a:lstStyle/>
          <a:p>
            <a:r>
              <a:rPr lang="en-GB" b="1" dirty="0">
                <a:solidFill>
                  <a:srgbClr val="002060"/>
                </a:solidFill>
              </a:rPr>
              <a:t>Content</a:t>
            </a:r>
          </a:p>
          <a:p>
            <a:r>
              <a:rPr lang="en-GB" dirty="0">
                <a:solidFill>
                  <a:srgbClr val="002060"/>
                </a:solidFill>
              </a:rPr>
              <a:t>What can you see in the picture? Think about objects, colours, shapes and textures. </a:t>
            </a:r>
          </a:p>
          <a:p>
            <a:r>
              <a:rPr lang="en-GB" dirty="0">
                <a:solidFill>
                  <a:srgbClr val="002060"/>
                </a:solidFill>
              </a:rPr>
              <a:t>Can you see anything unusual?</a:t>
            </a:r>
          </a:p>
          <a:p>
            <a:r>
              <a:rPr lang="en-GB" dirty="0">
                <a:solidFill>
                  <a:srgbClr val="002060"/>
                </a:solidFill>
              </a:rPr>
              <a:t>Are any of the objects symbolic (do they have a hidden meaning?) Is the artwork about something or someone, or both?</a:t>
            </a:r>
          </a:p>
        </p:txBody>
      </p:sp>
      <p:sp>
        <p:nvSpPr>
          <p:cNvPr id="6" name="TextBox 5">
            <a:extLst>
              <a:ext uri="{FF2B5EF4-FFF2-40B4-BE49-F238E27FC236}">
                <a16:creationId xmlns:a16="http://schemas.microsoft.com/office/drawing/2014/main" id="{646B5738-ABEB-45BB-9B97-FC9EB7F67971}"/>
              </a:ext>
            </a:extLst>
          </p:cNvPr>
          <p:cNvSpPr txBox="1"/>
          <p:nvPr/>
        </p:nvSpPr>
        <p:spPr>
          <a:xfrm>
            <a:off x="6217300" y="1071222"/>
            <a:ext cx="5187820" cy="2585323"/>
          </a:xfrm>
          <a:prstGeom prst="rect">
            <a:avLst/>
          </a:prstGeom>
          <a:solidFill>
            <a:schemeClr val="accent1">
              <a:lumMod val="20000"/>
              <a:lumOff val="80000"/>
            </a:schemeClr>
          </a:solidFill>
        </p:spPr>
        <p:txBody>
          <a:bodyPr wrap="square" rtlCol="0">
            <a:spAutoFit/>
          </a:bodyPr>
          <a:lstStyle/>
          <a:p>
            <a:r>
              <a:rPr lang="en-GB" b="1" dirty="0">
                <a:solidFill>
                  <a:srgbClr val="002060"/>
                </a:solidFill>
              </a:rPr>
              <a:t>Form</a:t>
            </a:r>
          </a:p>
          <a:p>
            <a:r>
              <a:rPr lang="en-GB" dirty="0">
                <a:solidFill>
                  <a:srgbClr val="002060"/>
                </a:solidFill>
              </a:rPr>
              <a:t>What is the artwork made from?</a:t>
            </a:r>
          </a:p>
          <a:p>
            <a:r>
              <a:rPr lang="en-GB" dirty="0">
                <a:solidFill>
                  <a:srgbClr val="002060"/>
                </a:solidFill>
              </a:rPr>
              <a:t>What styles or skills can you see?</a:t>
            </a:r>
          </a:p>
          <a:p>
            <a:r>
              <a:rPr lang="en-GB" dirty="0">
                <a:solidFill>
                  <a:srgbClr val="002060"/>
                </a:solidFill>
              </a:rPr>
              <a:t>Is there a colour scheme?</a:t>
            </a:r>
          </a:p>
          <a:p>
            <a:r>
              <a:rPr lang="en-GB" dirty="0">
                <a:solidFill>
                  <a:srgbClr val="002060"/>
                </a:solidFill>
              </a:rPr>
              <a:t>What is the composition (layout) of the work?</a:t>
            </a:r>
          </a:p>
          <a:p>
            <a:r>
              <a:rPr lang="en-GB" dirty="0">
                <a:solidFill>
                  <a:srgbClr val="002060"/>
                </a:solidFill>
              </a:rPr>
              <a:t>Where is the main focal point, and why do you think this is?</a:t>
            </a:r>
          </a:p>
          <a:p>
            <a:r>
              <a:rPr lang="en-GB" dirty="0">
                <a:solidFill>
                  <a:srgbClr val="002060"/>
                </a:solidFill>
              </a:rPr>
              <a:t>Are there any textures, shapes, patterns in the artwork?</a:t>
            </a:r>
          </a:p>
        </p:txBody>
      </p:sp>
      <p:sp>
        <p:nvSpPr>
          <p:cNvPr id="7" name="TextBox 6">
            <a:extLst>
              <a:ext uri="{FF2B5EF4-FFF2-40B4-BE49-F238E27FC236}">
                <a16:creationId xmlns:a16="http://schemas.microsoft.com/office/drawing/2014/main" id="{C9117AD4-1533-4DFD-A646-0C9B21E85639}"/>
              </a:ext>
            </a:extLst>
          </p:cNvPr>
          <p:cNvSpPr txBox="1"/>
          <p:nvPr/>
        </p:nvSpPr>
        <p:spPr>
          <a:xfrm>
            <a:off x="786880" y="3257398"/>
            <a:ext cx="5187820" cy="2308324"/>
          </a:xfrm>
          <a:prstGeom prst="rect">
            <a:avLst/>
          </a:prstGeom>
          <a:solidFill>
            <a:schemeClr val="accent1">
              <a:lumMod val="20000"/>
              <a:lumOff val="80000"/>
            </a:schemeClr>
          </a:solidFill>
        </p:spPr>
        <p:txBody>
          <a:bodyPr wrap="square" rtlCol="0">
            <a:spAutoFit/>
          </a:bodyPr>
          <a:lstStyle/>
          <a:p>
            <a:r>
              <a:rPr lang="en-GB" b="1" dirty="0">
                <a:solidFill>
                  <a:srgbClr val="002060"/>
                </a:solidFill>
              </a:rPr>
              <a:t>Mood</a:t>
            </a:r>
          </a:p>
          <a:p>
            <a:r>
              <a:rPr lang="en-GB" dirty="0">
                <a:solidFill>
                  <a:srgbClr val="002060"/>
                </a:solidFill>
              </a:rPr>
              <a:t>What is the atmosphere or general feeling of the artwork?</a:t>
            </a:r>
          </a:p>
          <a:p>
            <a:r>
              <a:rPr lang="en-GB" dirty="0">
                <a:solidFill>
                  <a:srgbClr val="002060"/>
                </a:solidFill>
              </a:rPr>
              <a:t>What does it make you think about?</a:t>
            </a:r>
          </a:p>
          <a:p>
            <a:r>
              <a:rPr lang="en-GB" dirty="0">
                <a:solidFill>
                  <a:srgbClr val="002060"/>
                </a:solidFill>
              </a:rPr>
              <a:t>Does it make you feel any emotion: happy, sad, strange, interested, inspired?</a:t>
            </a:r>
          </a:p>
          <a:p>
            <a:r>
              <a:rPr lang="en-GB" dirty="0">
                <a:solidFill>
                  <a:srgbClr val="002060"/>
                </a:solidFill>
              </a:rPr>
              <a:t>Does the artwork have a long lasting impact on you, or is it easily forgettable? </a:t>
            </a:r>
          </a:p>
        </p:txBody>
      </p:sp>
      <p:sp>
        <p:nvSpPr>
          <p:cNvPr id="8" name="TextBox 7">
            <a:extLst>
              <a:ext uri="{FF2B5EF4-FFF2-40B4-BE49-F238E27FC236}">
                <a16:creationId xmlns:a16="http://schemas.microsoft.com/office/drawing/2014/main" id="{925A3194-0C96-40B3-9EB0-B728B1C830BA}"/>
              </a:ext>
            </a:extLst>
          </p:cNvPr>
          <p:cNvSpPr txBox="1"/>
          <p:nvPr/>
        </p:nvSpPr>
        <p:spPr>
          <a:xfrm>
            <a:off x="786880" y="5786778"/>
            <a:ext cx="5187820" cy="923330"/>
          </a:xfrm>
          <a:prstGeom prst="rect">
            <a:avLst/>
          </a:prstGeom>
          <a:solidFill>
            <a:schemeClr val="accent1">
              <a:lumMod val="20000"/>
              <a:lumOff val="80000"/>
            </a:schemeClr>
          </a:solidFill>
        </p:spPr>
        <p:txBody>
          <a:bodyPr wrap="square" rtlCol="0">
            <a:spAutoFit/>
          </a:bodyPr>
          <a:lstStyle/>
          <a:p>
            <a:r>
              <a:rPr lang="en-GB" b="1" dirty="0">
                <a:solidFill>
                  <a:srgbClr val="002060"/>
                </a:solidFill>
              </a:rPr>
              <a:t>Context</a:t>
            </a:r>
          </a:p>
          <a:p>
            <a:r>
              <a:rPr lang="en-GB" dirty="0">
                <a:solidFill>
                  <a:srgbClr val="002060"/>
                </a:solidFill>
              </a:rPr>
              <a:t>What is the art movement that this piece/artist belongs to? What are there main ideas?</a:t>
            </a:r>
          </a:p>
        </p:txBody>
      </p:sp>
    </p:spTree>
    <p:extLst>
      <p:ext uri="{BB962C8B-B14F-4D97-AF65-F5344CB8AC3E}">
        <p14:creationId xmlns:p14="http://schemas.microsoft.com/office/powerpoint/2010/main" val="3785018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0414" y="511444"/>
            <a:ext cx="10926305" cy="7284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ART AO1 </a:t>
            </a:r>
            <a:r>
              <a:rPr lang="en-GB" dirty="0">
                <a:solidFill>
                  <a:schemeClr val="tx1"/>
                </a:solidFill>
              </a:rPr>
              <a:t>– What have I learned from my artist(s)?</a:t>
            </a:r>
          </a:p>
        </p:txBody>
      </p:sp>
      <p:sp>
        <p:nvSpPr>
          <p:cNvPr id="3" name="Rectangle 2"/>
          <p:cNvSpPr/>
          <p:nvPr/>
        </p:nvSpPr>
        <p:spPr>
          <a:xfrm>
            <a:off x="6648773" y="3828080"/>
            <a:ext cx="5067946" cy="268120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Task List</a:t>
            </a:r>
          </a:p>
          <a:p>
            <a:pPr marL="285750" indent="-285750">
              <a:buFont typeface="Arial" panose="020B0604020202020204" pitchFamily="34" charset="0"/>
              <a:buChar char="•"/>
            </a:pPr>
            <a:r>
              <a:rPr lang="en-GB" dirty="0">
                <a:solidFill>
                  <a:schemeClr val="tx1"/>
                </a:solidFill>
              </a:rPr>
              <a:t>Choose at least one artist who is internationally known. Check them with your teacher. </a:t>
            </a:r>
          </a:p>
          <a:p>
            <a:pPr marL="285750" indent="-285750">
              <a:buFont typeface="Arial" panose="020B0604020202020204" pitchFamily="34" charset="0"/>
              <a:buChar char="•"/>
            </a:pPr>
            <a:r>
              <a:rPr lang="en-GB" dirty="0">
                <a:solidFill>
                  <a:schemeClr val="tx1"/>
                </a:solidFill>
              </a:rPr>
              <a:t>Print and stick in an image collection of at least 10 pieces of their work.</a:t>
            </a:r>
          </a:p>
          <a:p>
            <a:pPr marL="285750" indent="-285750">
              <a:buFont typeface="Arial" panose="020B0604020202020204" pitchFamily="34" charset="0"/>
              <a:buChar char="•"/>
            </a:pPr>
            <a:r>
              <a:rPr lang="en-GB" dirty="0">
                <a:solidFill>
                  <a:schemeClr val="tx1"/>
                </a:solidFill>
              </a:rPr>
              <a:t>List the key elements of their style. </a:t>
            </a:r>
          </a:p>
          <a:p>
            <a:pPr marL="285750" indent="-285750">
              <a:buFont typeface="Arial" panose="020B0604020202020204" pitchFamily="34" charset="0"/>
              <a:buChar char="•"/>
            </a:pPr>
            <a:r>
              <a:rPr lang="en-GB" dirty="0">
                <a:solidFill>
                  <a:schemeClr val="tx1"/>
                </a:solidFill>
              </a:rPr>
              <a:t>Complete analysis on your artist(s) following the framework – always give drafts to your teacher to check before you stick in the final draft.</a:t>
            </a:r>
          </a:p>
        </p:txBody>
      </p:sp>
      <p:sp>
        <p:nvSpPr>
          <p:cNvPr id="4" name="Rectangle 3"/>
          <p:cNvSpPr/>
          <p:nvPr/>
        </p:nvSpPr>
        <p:spPr>
          <a:xfrm>
            <a:off x="790414" y="1441342"/>
            <a:ext cx="5641383" cy="2510726"/>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Introductory page:</a:t>
            </a:r>
          </a:p>
          <a:p>
            <a:pPr marL="285750" indent="-285750">
              <a:buFont typeface="Arial" panose="020B0604020202020204" pitchFamily="34" charset="0"/>
              <a:buChar char="•"/>
            </a:pPr>
            <a:r>
              <a:rPr lang="en-GB" dirty="0">
                <a:solidFill>
                  <a:schemeClr val="tx1"/>
                </a:solidFill>
              </a:rPr>
              <a:t>Write out your chosen exam start point on the first page of your exam unit.</a:t>
            </a:r>
          </a:p>
          <a:p>
            <a:pPr marL="285750" indent="-285750">
              <a:buFont typeface="Arial" panose="020B0604020202020204" pitchFamily="34" charset="0"/>
              <a:buChar char="•"/>
            </a:pPr>
            <a:r>
              <a:rPr lang="en-GB" dirty="0">
                <a:solidFill>
                  <a:schemeClr val="tx1"/>
                </a:solidFill>
              </a:rPr>
              <a:t>Make a brainstorm about your initial thoughts and ideas.</a:t>
            </a:r>
          </a:p>
          <a:p>
            <a:pPr marL="285750" indent="-285750">
              <a:buFont typeface="Arial" panose="020B0604020202020204" pitchFamily="34" charset="0"/>
              <a:buChar char="•"/>
            </a:pPr>
            <a:r>
              <a:rPr lang="en-GB" dirty="0">
                <a:solidFill>
                  <a:schemeClr val="tx1"/>
                </a:solidFill>
              </a:rPr>
              <a:t>Write two sentences about why you have chosen your initial artist(s) – what is it you like about them and how do they fit the theme.</a:t>
            </a:r>
          </a:p>
        </p:txBody>
      </p:sp>
      <p:sp>
        <p:nvSpPr>
          <p:cNvPr id="5" name="Rectangle 4"/>
          <p:cNvSpPr/>
          <p:nvPr/>
        </p:nvSpPr>
        <p:spPr>
          <a:xfrm>
            <a:off x="10023449" y="2488321"/>
            <a:ext cx="914400" cy="883402"/>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Rectangle 6"/>
          <p:cNvSpPr/>
          <p:nvPr/>
        </p:nvSpPr>
        <p:spPr>
          <a:xfrm>
            <a:off x="10023449" y="1441342"/>
            <a:ext cx="914400" cy="883402"/>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Mark out of 24</a:t>
            </a:r>
          </a:p>
        </p:txBody>
      </p:sp>
      <p:sp>
        <p:nvSpPr>
          <p:cNvPr id="8" name="TextBox 7"/>
          <p:cNvSpPr txBox="1"/>
          <p:nvPr/>
        </p:nvSpPr>
        <p:spPr>
          <a:xfrm>
            <a:off x="2960176" y="5780868"/>
            <a:ext cx="184731" cy="369332"/>
          </a:xfrm>
          <a:prstGeom prst="rect">
            <a:avLst/>
          </a:prstGeom>
          <a:noFill/>
        </p:spPr>
        <p:txBody>
          <a:bodyPr wrap="none" rtlCol="0">
            <a:spAutoFit/>
          </a:bodyPr>
          <a:lstStyle/>
          <a:p>
            <a:endParaRPr lang="en-GB" dirty="0"/>
          </a:p>
        </p:txBody>
      </p:sp>
      <p:pic>
        <p:nvPicPr>
          <p:cNvPr id="4098" name="Picture 2" descr="7 Distortion and fragments ideas | gcse art sketchbook, art sketchbook, a  level art">
            <a:extLst>
              <a:ext uri="{FF2B5EF4-FFF2-40B4-BE49-F238E27FC236}">
                <a16:creationId xmlns:a16="http://schemas.microsoft.com/office/drawing/2014/main" id="{378FAEC3-6A87-4DFF-848D-E377C4612D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786" y="4151483"/>
            <a:ext cx="2579011" cy="206393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HE ASSESSMENT OBJECTIVES - MY SITE">
            <a:extLst>
              <a:ext uri="{FF2B5EF4-FFF2-40B4-BE49-F238E27FC236}">
                <a16:creationId xmlns:a16="http://schemas.microsoft.com/office/drawing/2014/main" id="{4A6ABE2E-0122-49E3-B6A0-CC1E52DA30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8773" y="1455338"/>
            <a:ext cx="3157700" cy="223288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Assessment objectives - Assessment objectives and presenting your work -  AQA - GCSE Art and Design Revision - AQA - BBC Bitesize">
            <a:extLst>
              <a:ext uri="{FF2B5EF4-FFF2-40B4-BE49-F238E27FC236}">
                <a16:creationId xmlns:a16="http://schemas.microsoft.com/office/drawing/2014/main" id="{413CF648-0031-4F33-B6D3-8DFD219046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414" y="4136717"/>
            <a:ext cx="2948473" cy="2063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033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0414" y="511444"/>
            <a:ext cx="10926305" cy="7284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entury Gothic" panose="020B0502020202020204" pitchFamily="34" charset="0"/>
              </a:rPr>
              <a:t>ART AO2 – What am I planning to do in my final piece?</a:t>
            </a:r>
          </a:p>
        </p:txBody>
      </p:sp>
      <p:sp>
        <p:nvSpPr>
          <p:cNvPr id="3" name="Rectangle 2"/>
          <p:cNvSpPr/>
          <p:nvPr/>
        </p:nvSpPr>
        <p:spPr>
          <a:xfrm>
            <a:off x="786316" y="4450702"/>
            <a:ext cx="914400" cy="883402"/>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Mark out of 24</a:t>
            </a:r>
          </a:p>
        </p:txBody>
      </p:sp>
      <p:sp>
        <p:nvSpPr>
          <p:cNvPr id="4" name="Rectangle 3"/>
          <p:cNvSpPr/>
          <p:nvPr/>
        </p:nvSpPr>
        <p:spPr>
          <a:xfrm>
            <a:off x="786316" y="5463154"/>
            <a:ext cx="914400" cy="883402"/>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 name="Rectangle 4"/>
          <p:cNvSpPr/>
          <p:nvPr/>
        </p:nvSpPr>
        <p:spPr>
          <a:xfrm>
            <a:off x="6648773" y="1408670"/>
            <a:ext cx="5067946" cy="526979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endParaRPr lang="en-GB" sz="1700" b="1" dirty="0">
              <a:solidFill>
                <a:schemeClr val="tx1"/>
              </a:solidFill>
              <a:latin typeface="Century Gothic" panose="020B0502020202020204" pitchFamily="34" charset="0"/>
            </a:endParaRPr>
          </a:p>
          <a:p>
            <a:pPr algn="ctr"/>
            <a:r>
              <a:rPr lang="en-GB" sz="1700" b="1" dirty="0">
                <a:solidFill>
                  <a:schemeClr val="tx1"/>
                </a:solidFill>
                <a:latin typeface="Century Gothic" panose="020B0502020202020204" pitchFamily="34" charset="0"/>
              </a:rPr>
              <a:t>Task List</a:t>
            </a:r>
          </a:p>
          <a:p>
            <a:pPr marL="285750" indent="-285750">
              <a:buFont typeface="Arial" panose="020B0604020202020204" pitchFamily="34" charset="0"/>
              <a:buChar char="•"/>
            </a:pPr>
            <a:r>
              <a:rPr lang="en-GB" sz="1700" dirty="0">
                <a:solidFill>
                  <a:schemeClr val="tx1"/>
                </a:solidFill>
                <a:latin typeface="Century Gothic" panose="020B0502020202020204" pitchFamily="34" charset="0"/>
              </a:rPr>
              <a:t>Collect and present reference images that you will work from for your ideas.</a:t>
            </a:r>
          </a:p>
          <a:p>
            <a:pPr marL="285750" indent="-285750">
              <a:buFont typeface="Arial" panose="020B0604020202020204" pitchFamily="34" charset="0"/>
              <a:buChar char="•"/>
            </a:pPr>
            <a:r>
              <a:rPr lang="en-GB" sz="1700" dirty="0">
                <a:solidFill>
                  <a:schemeClr val="tx1"/>
                </a:solidFill>
                <a:latin typeface="Century Gothic" panose="020B0502020202020204" pitchFamily="34" charset="0"/>
              </a:rPr>
              <a:t>Sketch out a page full of quick ideas and annotate with how you would make them, and how they relate to your artist(s).</a:t>
            </a:r>
          </a:p>
          <a:p>
            <a:pPr marL="285750" indent="-285750">
              <a:buFont typeface="Arial" panose="020B0604020202020204" pitchFamily="34" charset="0"/>
              <a:buChar char="•"/>
            </a:pPr>
            <a:r>
              <a:rPr lang="en-GB" sz="1700" dirty="0">
                <a:solidFill>
                  <a:schemeClr val="tx1"/>
                </a:solidFill>
                <a:latin typeface="Century Gothic" panose="020B0502020202020204" pitchFamily="34" charset="0"/>
              </a:rPr>
              <a:t>Sketch out your chosen idea and annotate in more detail. </a:t>
            </a:r>
          </a:p>
          <a:p>
            <a:pPr marL="285750" indent="-285750">
              <a:buFont typeface="Arial" panose="020B0604020202020204" pitchFamily="34" charset="0"/>
              <a:buChar char="•"/>
            </a:pPr>
            <a:r>
              <a:rPr lang="en-GB" sz="1700" dirty="0">
                <a:solidFill>
                  <a:schemeClr val="tx1"/>
                </a:solidFill>
                <a:latin typeface="Century Gothic" panose="020B0502020202020204" pitchFamily="34" charset="0"/>
              </a:rPr>
              <a:t>Stick in any further reference images used.</a:t>
            </a:r>
          </a:p>
          <a:p>
            <a:pPr marL="285750" indent="-285750">
              <a:buFont typeface="Arial" panose="020B0604020202020204" pitchFamily="34" charset="0"/>
              <a:buChar char="•"/>
            </a:pPr>
            <a:r>
              <a:rPr lang="en-GB" sz="1700" dirty="0">
                <a:solidFill>
                  <a:schemeClr val="tx1"/>
                </a:solidFill>
                <a:latin typeface="Century Gothic" panose="020B0502020202020204" pitchFamily="34" charset="0"/>
              </a:rPr>
              <a:t>Stick in any photographs you have taken to support your ideas development.</a:t>
            </a:r>
          </a:p>
          <a:p>
            <a:pPr marL="285750" indent="-285750">
              <a:buFont typeface="Arial" panose="020B0604020202020204" pitchFamily="34" charset="0"/>
              <a:buChar char="•"/>
            </a:pPr>
            <a:r>
              <a:rPr lang="en-GB" sz="1700" dirty="0">
                <a:solidFill>
                  <a:schemeClr val="tx1"/>
                </a:solidFill>
                <a:latin typeface="Century Gothic" panose="020B0502020202020204" pitchFamily="34" charset="0"/>
              </a:rPr>
              <a:t>Try out colour schemes for your final idea.</a:t>
            </a:r>
          </a:p>
          <a:p>
            <a:pPr marL="285750" indent="-285750">
              <a:buFont typeface="Arial" panose="020B0604020202020204" pitchFamily="34" charset="0"/>
              <a:buChar char="•"/>
            </a:pPr>
            <a:r>
              <a:rPr lang="en-GB" sz="1700" dirty="0">
                <a:solidFill>
                  <a:schemeClr val="tx1"/>
                </a:solidFill>
                <a:latin typeface="Century Gothic" panose="020B0502020202020204" pitchFamily="34" charset="0"/>
              </a:rPr>
              <a:t>Try out different media for your final idea and annotate with which you will use and why. </a:t>
            </a:r>
          </a:p>
          <a:p>
            <a:pPr marL="285750" indent="-285750">
              <a:buFont typeface="Arial" panose="020B0604020202020204" pitchFamily="34" charset="0"/>
              <a:buChar char="•"/>
            </a:pPr>
            <a:r>
              <a:rPr lang="en-GB" sz="1700" dirty="0">
                <a:solidFill>
                  <a:schemeClr val="tx1"/>
                </a:solidFill>
                <a:latin typeface="Century Gothic" panose="020B0502020202020204" pitchFamily="34" charset="0"/>
              </a:rPr>
              <a:t>Write up any techniques you are using.</a:t>
            </a:r>
          </a:p>
          <a:p>
            <a:pPr marL="285750" indent="-285750">
              <a:buFont typeface="Arial" panose="020B0604020202020204" pitchFamily="34" charset="0"/>
              <a:buChar char="•"/>
            </a:pPr>
            <a:r>
              <a:rPr lang="en-GB" sz="1700" dirty="0">
                <a:solidFill>
                  <a:schemeClr val="tx1"/>
                </a:solidFill>
                <a:latin typeface="Century Gothic" panose="020B0502020202020204" pitchFamily="34" charset="0"/>
              </a:rPr>
              <a:t>If you have though of a way to improve your idea, sketch out your new final plan and annotate with how it has changed and why.</a:t>
            </a:r>
          </a:p>
          <a:p>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b="1" dirty="0">
              <a:solidFill>
                <a:schemeClr val="tx1"/>
              </a:solidFill>
            </a:endParaRPr>
          </a:p>
        </p:txBody>
      </p:sp>
      <p:pic>
        <p:nvPicPr>
          <p:cNvPr id="9" name="Picture 2" descr="Sketchbook artist research | Art alevel, Gcse art sketchbook, A level art  sketchbook">
            <a:extLst>
              <a:ext uri="{FF2B5EF4-FFF2-40B4-BE49-F238E27FC236}">
                <a16:creationId xmlns:a16="http://schemas.microsoft.com/office/drawing/2014/main" id="{BCEDF513-71D0-4AA2-B77F-D03F1C761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414" y="1432225"/>
            <a:ext cx="3886465" cy="291484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43 GCSE Theme - Weather ideas | gcse, weather, painting">
            <a:extLst>
              <a:ext uri="{FF2B5EF4-FFF2-40B4-BE49-F238E27FC236}">
                <a16:creationId xmlns:a16="http://schemas.microsoft.com/office/drawing/2014/main" id="{43E88909-D72F-449D-8B80-A0F53DDE80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3436" y="1432224"/>
            <a:ext cx="1605356" cy="291484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CSE- Fine Art">
            <a:extLst>
              <a:ext uri="{FF2B5EF4-FFF2-40B4-BE49-F238E27FC236}">
                <a16:creationId xmlns:a16="http://schemas.microsoft.com/office/drawing/2014/main" id="{E2672524-F3EF-4BAB-9470-59811E7E56D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3414423" y="3606679"/>
            <a:ext cx="2170347" cy="385839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43 GCSE Theme - Weather ideas | gcse, weather, painting">
            <a:extLst>
              <a:ext uri="{FF2B5EF4-FFF2-40B4-BE49-F238E27FC236}">
                <a16:creationId xmlns:a16="http://schemas.microsoft.com/office/drawing/2014/main" id="{9DF53943-1F8C-4C6D-B457-BA9F16A69F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810706" y="4450702"/>
            <a:ext cx="653800" cy="2170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284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65072" y="5303330"/>
            <a:ext cx="4281776" cy="1442703"/>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latin typeface="Century Gothic" panose="020B0502020202020204" pitchFamily="34" charset="0"/>
              </a:rPr>
              <a:t>If you make your experiments technically skilled they will raise AO3 as well as AO2. If they show understanding of relevant artists, they will raise AO1. </a:t>
            </a:r>
          </a:p>
        </p:txBody>
      </p:sp>
      <p:sp>
        <p:nvSpPr>
          <p:cNvPr id="14" name="Rectangle 13">
            <a:extLst>
              <a:ext uri="{FF2B5EF4-FFF2-40B4-BE49-F238E27FC236}">
                <a16:creationId xmlns:a16="http://schemas.microsoft.com/office/drawing/2014/main" id="{1FF907D8-E20A-4F7D-89C4-250F0F71D8D1}"/>
              </a:ext>
            </a:extLst>
          </p:cNvPr>
          <p:cNvSpPr/>
          <p:nvPr/>
        </p:nvSpPr>
        <p:spPr>
          <a:xfrm>
            <a:off x="356022" y="3867435"/>
            <a:ext cx="4327945" cy="2878598"/>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latin typeface="Century Gothic" panose="020B0502020202020204" pitchFamily="34" charset="0"/>
              </a:rPr>
              <a:t>Work Smart – </a:t>
            </a:r>
            <a:r>
              <a:rPr lang="en-GB" dirty="0">
                <a:solidFill>
                  <a:schemeClr val="tx1"/>
                </a:solidFill>
                <a:latin typeface="Century Gothic" panose="020B0502020202020204" pitchFamily="34" charset="0"/>
              </a:rPr>
              <a:t>remember all prep and exam work is marked holistically. If you don’t develop ideas/link to artists, you are lowering all assessment objectives. If you copy styles and imitate, rather than synthesize and create, you are limiting your potential grade. </a:t>
            </a:r>
          </a:p>
        </p:txBody>
      </p:sp>
      <p:pic>
        <p:nvPicPr>
          <p:cNvPr id="10" name="Picture 2" descr="Untitled">
            <a:extLst>
              <a:ext uri="{FF2B5EF4-FFF2-40B4-BE49-F238E27FC236}">
                <a16:creationId xmlns:a16="http://schemas.microsoft.com/office/drawing/2014/main" id="{161DCAAA-C0B7-4540-A049-E219B1CF4A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023" y="391633"/>
            <a:ext cx="4327945" cy="33006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agments C54, Photography by K-Röl | ArtMajeur by YourArt">
            <a:extLst>
              <a:ext uri="{FF2B5EF4-FFF2-40B4-BE49-F238E27FC236}">
                <a16:creationId xmlns:a16="http://schemas.microsoft.com/office/drawing/2014/main" id="{071B7747-E21B-4AFE-97CD-66E304ED83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329" y="384474"/>
            <a:ext cx="3412519" cy="47775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QA GCSE Art ExamPPT 2017">
            <a:extLst>
              <a:ext uri="{FF2B5EF4-FFF2-40B4-BE49-F238E27FC236}">
                <a16:creationId xmlns:a16="http://schemas.microsoft.com/office/drawing/2014/main" id="{C12E1C53-E797-4D90-A20D-6A7D071590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5453167" y="4674949"/>
            <a:ext cx="1442703" cy="269946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8" descr="The Creepy, Crawling History of Insect Art | Smithsonian">
            <a:extLst>
              <a:ext uri="{FF2B5EF4-FFF2-40B4-BE49-F238E27FC236}">
                <a16:creationId xmlns:a16="http://schemas.microsoft.com/office/drawing/2014/main" id="{5DA9496E-39BA-4C2A-9F1B-E6AE540C337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10" descr="The Creepy, Crawling History of Insect Art | Smithsonian">
            <a:extLst>
              <a:ext uri="{FF2B5EF4-FFF2-40B4-BE49-F238E27FC236}">
                <a16:creationId xmlns:a16="http://schemas.microsoft.com/office/drawing/2014/main" id="{60981097-057C-40D1-9C59-4068433BD3B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12" descr="The Creepy, Crawling History of Insect Art | Smithsonian">
            <a:extLst>
              <a:ext uri="{FF2B5EF4-FFF2-40B4-BE49-F238E27FC236}">
                <a16:creationId xmlns:a16="http://schemas.microsoft.com/office/drawing/2014/main" id="{02B33244-9876-4217-8DB7-650AFE7ABD6B}"/>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4" descr="The Creepy, Crawling History of Insect Art | Smithsonian">
            <a:extLst>
              <a:ext uri="{FF2B5EF4-FFF2-40B4-BE49-F238E27FC236}">
                <a16:creationId xmlns:a16="http://schemas.microsoft.com/office/drawing/2014/main" id="{D639BA48-7F64-4313-836C-BA5DA0B3B08D}"/>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64" name="Picture 16" descr="Beetle Print, Eugene Séguy Insect Art, Beetles Printable, Entomology Art,  Vintage Insects, Eugene Séguy Printables - Etsy">
            <a:extLst>
              <a:ext uri="{FF2B5EF4-FFF2-40B4-BE49-F238E27FC236}">
                <a16:creationId xmlns:a16="http://schemas.microsoft.com/office/drawing/2014/main" id="{80308840-B0BA-498A-9713-45EB884FEA4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6770" y="384474"/>
            <a:ext cx="3718705" cy="4777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427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0414" y="511444"/>
            <a:ext cx="10926305" cy="7284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entury Gothic" panose="020B0502020202020204" pitchFamily="34" charset="0"/>
              </a:rPr>
              <a:t>ART AO3 – Technical skill in practical and written work.</a:t>
            </a:r>
          </a:p>
        </p:txBody>
      </p:sp>
      <p:sp>
        <p:nvSpPr>
          <p:cNvPr id="3" name="Rectangle 2"/>
          <p:cNvSpPr/>
          <p:nvPr/>
        </p:nvSpPr>
        <p:spPr>
          <a:xfrm>
            <a:off x="790414" y="2470394"/>
            <a:ext cx="914400" cy="883402"/>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 name="Rectangle 3"/>
          <p:cNvSpPr/>
          <p:nvPr/>
        </p:nvSpPr>
        <p:spPr>
          <a:xfrm>
            <a:off x="790414" y="1413428"/>
            <a:ext cx="914400" cy="883402"/>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Mark out of 24</a:t>
            </a:r>
          </a:p>
        </p:txBody>
      </p:sp>
      <p:sp>
        <p:nvSpPr>
          <p:cNvPr id="5" name="Rectangle 4"/>
          <p:cNvSpPr/>
          <p:nvPr/>
        </p:nvSpPr>
        <p:spPr>
          <a:xfrm>
            <a:off x="6419461" y="1408670"/>
            <a:ext cx="5297258" cy="51842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Task List</a:t>
            </a:r>
          </a:p>
          <a:p>
            <a:r>
              <a:rPr lang="en-GB" dirty="0">
                <a:solidFill>
                  <a:schemeClr val="tx1"/>
                </a:solidFill>
                <a:latin typeface="Century Gothic" panose="020B0502020202020204" pitchFamily="34" charset="0"/>
              </a:rPr>
              <a:t>Make at least 2 artist’s studies focusing on accuracy and presented alongside the image you are working from.</a:t>
            </a:r>
          </a:p>
          <a:p>
            <a:r>
              <a:rPr lang="en-GB" dirty="0">
                <a:solidFill>
                  <a:schemeClr val="tx1"/>
                </a:solidFill>
                <a:latin typeface="Century Gothic" panose="020B0502020202020204" pitchFamily="34" charset="0"/>
              </a:rPr>
              <a:t>Make at least 3 drawings from reference images that are relevant to your theme and present alongside the reference image you are working from. </a:t>
            </a:r>
          </a:p>
          <a:p>
            <a:r>
              <a:rPr lang="en-GB" dirty="0">
                <a:solidFill>
                  <a:schemeClr val="tx1"/>
                </a:solidFill>
                <a:latin typeface="Century Gothic" panose="020B0502020202020204" pitchFamily="34" charset="0"/>
              </a:rPr>
              <a:t>Create at least 2 skilled sketches of your potential final piece.</a:t>
            </a:r>
          </a:p>
          <a:p>
            <a:r>
              <a:rPr lang="en-GB" dirty="0">
                <a:solidFill>
                  <a:schemeClr val="tx1"/>
                </a:solidFill>
                <a:latin typeface="Century Gothic" panose="020B0502020202020204" pitchFamily="34" charset="0"/>
              </a:rPr>
              <a:t>If it is relevant, take photographs to support your prep work and label them as your own.</a:t>
            </a:r>
          </a:p>
          <a:p>
            <a:r>
              <a:rPr lang="en-GB" dirty="0">
                <a:solidFill>
                  <a:schemeClr val="tx1"/>
                </a:solidFill>
                <a:latin typeface="Century Gothic" panose="020B0502020202020204" pitchFamily="34" charset="0"/>
              </a:rPr>
              <a:t>Draft and re-draft writing putting P4P into action to raise the technical skill in your writing. </a:t>
            </a:r>
          </a:p>
          <a:p>
            <a:r>
              <a:rPr lang="en-GB" dirty="0">
                <a:solidFill>
                  <a:schemeClr val="tx1"/>
                </a:solidFill>
                <a:latin typeface="Century Gothic" panose="020B0502020202020204" pitchFamily="34" charset="0"/>
              </a:rPr>
              <a:t>Make sure that the way you present your book shows technical &amp; visual skills.</a:t>
            </a:r>
          </a:p>
          <a:p>
            <a:endParaRPr lang="en-GB" dirty="0">
              <a:solidFill>
                <a:schemeClr val="tx1"/>
              </a:solidFill>
            </a:endParaRPr>
          </a:p>
        </p:txBody>
      </p:sp>
      <p:pic>
        <p:nvPicPr>
          <p:cNvPr id="1028" name="Picture 4" descr="Top resources for GCSE Art and Design">
            <a:extLst>
              <a:ext uri="{FF2B5EF4-FFF2-40B4-BE49-F238E27FC236}">
                <a16:creationId xmlns:a16="http://schemas.microsoft.com/office/drawing/2014/main" id="{BED97AA1-523E-423B-B1A5-0E7EAAF4168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8131" y="1408670"/>
            <a:ext cx="4415435" cy="33874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CSE Art Scheme of Work: The Blue Planet – The Art Teacher">
            <a:extLst>
              <a:ext uri="{FF2B5EF4-FFF2-40B4-BE49-F238E27FC236}">
                <a16:creationId xmlns:a16="http://schemas.microsoft.com/office/drawing/2014/main" id="{DCB9BC07-CE03-4EB2-9199-923602E196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0434" y="4860934"/>
            <a:ext cx="4453132" cy="1731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840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0414" y="511444"/>
            <a:ext cx="10926305" cy="7284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ART AO4 – What will I create in the exam on my final piece(s)?</a:t>
            </a:r>
          </a:p>
        </p:txBody>
      </p:sp>
      <p:sp>
        <p:nvSpPr>
          <p:cNvPr id="5" name="Rectangle 4"/>
          <p:cNvSpPr/>
          <p:nvPr/>
        </p:nvSpPr>
        <p:spPr>
          <a:xfrm>
            <a:off x="6648773" y="1433384"/>
            <a:ext cx="5067946" cy="5100617"/>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Exam Time Plan Example</a:t>
            </a:r>
          </a:p>
          <a:p>
            <a:pPr marL="342900" indent="-342900">
              <a:buFont typeface="Arial" panose="020B0604020202020204" pitchFamily="34" charset="0"/>
              <a:buChar char="•"/>
            </a:pPr>
            <a:r>
              <a:rPr lang="en-GB" sz="2000" dirty="0">
                <a:solidFill>
                  <a:schemeClr val="tx1"/>
                </a:solidFill>
                <a:latin typeface="Century Gothic" panose="020B0502020202020204" pitchFamily="34" charset="0"/>
              </a:rPr>
              <a:t>Paper stretched before exam – check it has worked the week before</a:t>
            </a:r>
          </a:p>
          <a:p>
            <a:pPr marL="342900" indent="-342900">
              <a:buFont typeface="Arial" panose="020B0604020202020204" pitchFamily="34" charset="0"/>
              <a:buChar char="•"/>
            </a:pPr>
            <a:r>
              <a:rPr lang="en-GB" sz="2000" dirty="0">
                <a:solidFill>
                  <a:schemeClr val="tx1"/>
                </a:solidFill>
                <a:latin typeface="Century Gothic" panose="020B0502020202020204" pitchFamily="34" charset="0"/>
              </a:rPr>
              <a:t>1 hour drawing out design</a:t>
            </a:r>
          </a:p>
          <a:p>
            <a:pPr marL="342900" indent="-342900">
              <a:buFont typeface="Arial" panose="020B0604020202020204" pitchFamily="34" charset="0"/>
              <a:buChar char="•"/>
            </a:pPr>
            <a:r>
              <a:rPr lang="en-GB" sz="2000" dirty="0">
                <a:solidFill>
                  <a:schemeClr val="tx1"/>
                </a:solidFill>
                <a:latin typeface="Century Gothic" panose="020B0502020202020204" pitchFamily="34" charset="0"/>
              </a:rPr>
              <a:t>2 hours adding base layers of colour</a:t>
            </a:r>
          </a:p>
          <a:p>
            <a:pPr marL="342900" indent="-342900">
              <a:buFont typeface="Arial" panose="020B0604020202020204" pitchFamily="34" charset="0"/>
              <a:buChar char="•"/>
            </a:pPr>
            <a:r>
              <a:rPr lang="en-GB" sz="2000" dirty="0">
                <a:solidFill>
                  <a:schemeClr val="tx1"/>
                </a:solidFill>
                <a:latin typeface="Century Gothic" panose="020B0502020202020204" pitchFamily="34" charset="0"/>
              </a:rPr>
              <a:t>7 hours adding on detail, focal areas first</a:t>
            </a:r>
          </a:p>
          <a:p>
            <a:endParaRPr lang="en-GB" sz="2000" dirty="0">
              <a:solidFill>
                <a:schemeClr val="tx1"/>
              </a:solidFill>
              <a:latin typeface="Century Gothic" panose="020B0502020202020204" pitchFamily="34" charset="0"/>
            </a:endParaRPr>
          </a:p>
          <a:p>
            <a:pPr marL="342900" indent="-342900">
              <a:buFont typeface="Arial" panose="020B0604020202020204" pitchFamily="34" charset="0"/>
              <a:buChar char="•"/>
            </a:pPr>
            <a:r>
              <a:rPr lang="en-GB" sz="2000" dirty="0">
                <a:solidFill>
                  <a:schemeClr val="tx1"/>
                </a:solidFill>
                <a:latin typeface="Century Gothic" panose="020B0502020202020204" pitchFamily="34" charset="0"/>
              </a:rPr>
              <a:t>Possible solutions for issues with time – Make sure I’m using tonal contrast in initial layers</a:t>
            </a:r>
          </a:p>
          <a:p>
            <a:pPr marL="342900" indent="-342900">
              <a:buFont typeface="Arial" panose="020B0604020202020204" pitchFamily="34" charset="0"/>
              <a:buChar char="•"/>
            </a:pPr>
            <a:r>
              <a:rPr lang="en-GB" sz="2000" dirty="0">
                <a:solidFill>
                  <a:schemeClr val="tx1"/>
                </a:solidFill>
                <a:latin typeface="Century Gothic" panose="020B0502020202020204" pitchFamily="34" charset="0"/>
              </a:rPr>
              <a:t>Pre make some elements of design and just evidence this</a:t>
            </a:r>
          </a:p>
          <a:p>
            <a:pPr marL="342900" indent="-342900">
              <a:buFont typeface="Arial" panose="020B0604020202020204" pitchFamily="34" charset="0"/>
              <a:buChar char="•"/>
            </a:pPr>
            <a:r>
              <a:rPr lang="en-GB" sz="2000" dirty="0">
                <a:solidFill>
                  <a:schemeClr val="tx1"/>
                </a:solidFill>
                <a:latin typeface="Century Gothic" panose="020B0502020202020204" pitchFamily="34" charset="0"/>
              </a:rPr>
              <a:t>Pre draw out design if it is very complex and just evidence this</a:t>
            </a: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p:txBody>
      </p:sp>
      <p:sp>
        <p:nvSpPr>
          <p:cNvPr id="6" name="Rectangle 5"/>
          <p:cNvSpPr/>
          <p:nvPr/>
        </p:nvSpPr>
        <p:spPr>
          <a:xfrm>
            <a:off x="790414" y="1433384"/>
            <a:ext cx="5733954" cy="290300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dirty="0">
                <a:solidFill>
                  <a:schemeClr val="tx1"/>
                </a:solidFill>
                <a:latin typeface="Century Gothic" panose="020B0502020202020204" pitchFamily="34" charset="0"/>
              </a:rPr>
              <a:t>This is your task list to fill in with the stages you will go through with your final piece(s) and approximate timings for each stage.</a:t>
            </a:r>
          </a:p>
          <a:p>
            <a:r>
              <a:rPr lang="en-GB" sz="1700" dirty="0">
                <a:solidFill>
                  <a:schemeClr val="tx1"/>
                </a:solidFill>
                <a:latin typeface="Century Gothic" panose="020B0502020202020204" pitchFamily="34" charset="0"/>
              </a:rPr>
              <a:t>You need to make sure your final piece links to your preparatory work and theme, and that it shows learning from your artists and technical skill.</a:t>
            </a:r>
          </a:p>
          <a:p>
            <a:r>
              <a:rPr lang="en-GB" sz="1700" dirty="0">
                <a:solidFill>
                  <a:schemeClr val="tx1"/>
                </a:solidFill>
                <a:latin typeface="Century Gothic" panose="020B0502020202020204" pitchFamily="34" charset="0"/>
              </a:rPr>
              <a:t>Remember! You need to bring in all the things that you need at the start of the exam including your sketchbook and any images/materials you will use. Once the exam starts you can’t bring in anything else.</a:t>
            </a:r>
          </a:p>
        </p:txBody>
      </p:sp>
      <p:pic>
        <p:nvPicPr>
          <p:cNvPr id="6146" name="Picture 2" descr="The Heathland School - GCSE Art and Design: Art Craft and Design">
            <a:extLst>
              <a:ext uri="{FF2B5EF4-FFF2-40B4-BE49-F238E27FC236}">
                <a16:creationId xmlns:a16="http://schemas.microsoft.com/office/drawing/2014/main" id="{1756870F-5967-423D-8EE2-E4A776CA29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0318" y="4510216"/>
            <a:ext cx="3044050" cy="202999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E802140-417A-43D1-8C3F-384E4F4E3EC2}"/>
              </a:ext>
            </a:extLst>
          </p:cNvPr>
          <p:cNvSpPr/>
          <p:nvPr/>
        </p:nvSpPr>
        <p:spPr>
          <a:xfrm>
            <a:off x="2301968" y="4510216"/>
            <a:ext cx="914400" cy="883402"/>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Mark out of 24</a:t>
            </a:r>
          </a:p>
        </p:txBody>
      </p:sp>
      <p:sp>
        <p:nvSpPr>
          <p:cNvPr id="9" name="Rectangle 8">
            <a:extLst>
              <a:ext uri="{FF2B5EF4-FFF2-40B4-BE49-F238E27FC236}">
                <a16:creationId xmlns:a16="http://schemas.microsoft.com/office/drawing/2014/main" id="{B4C88C73-F836-40B3-82F7-6768F08DEDA3}"/>
              </a:ext>
            </a:extLst>
          </p:cNvPr>
          <p:cNvSpPr/>
          <p:nvPr/>
        </p:nvSpPr>
        <p:spPr>
          <a:xfrm>
            <a:off x="2301968" y="5567446"/>
            <a:ext cx="914400" cy="883402"/>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13761352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955</TotalTime>
  <Words>1731</Words>
  <Application>Microsoft Office PowerPoint</Application>
  <PresentationFormat>Widescreen</PresentationFormat>
  <Paragraphs>185</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Century Gothic</vt:lpstr>
      <vt:lpstr>Office Theme</vt:lpstr>
      <vt:lpstr>Art GCSE Exam Support Pack</vt:lpstr>
      <vt:lpstr>Exam Dates and Times</vt:lpstr>
      <vt:lpstr>Extra Support Sessions Art GCSE Exam Preparation.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Parkside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Stone</dc:creator>
  <cp:lastModifiedBy>Gillian Stone*</cp:lastModifiedBy>
  <cp:revision>110</cp:revision>
  <cp:lastPrinted>2025-01-30T12:09:36Z</cp:lastPrinted>
  <dcterms:created xsi:type="dcterms:W3CDTF">2018-01-03T14:27:20Z</dcterms:created>
  <dcterms:modified xsi:type="dcterms:W3CDTF">2026-03-05T14:25:13Z</dcterms:modified>
</cp:coreProperties>
</file>